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23"/>
  </p:notesMasterIdLst>
  <p:handoutMasterIdLst>
    <p:handoutMasterId r:id="rId24"/>
  </p:handoutMasterIdLst>
  <p:sldIdLst>
    <p:sldId id="738" r:id="rId2"/>
    <p:sldId id="725" r:id="rId3"/>
    <p:sldId id="2063" r:id="rId4"/>
    <p:sldId id="2067" r:id="rId5"/>
    <p:sldId id="722" r:id="rId6"/>
    <p:sldId id="2064" r:id="rId7"/>
    <p:sldId id="2070" r:id="rId8"/>
    <p:sldId id="2071" r:id="rId9"/>
    <p:sldId id="2075" r:id="rId10"/>
    <p:sldId id="672" r:id="rId11"/>
    <p:sldId id="410" r:id="rId12"/>
    <p:sldId id="1996" r:id="rId13"/>
    <p:sldId id="2040" r:id="rId14"/>
    <p:sldId id="2056" r:id="rId15"/>
    <p:sldId id="2073" r:id="rId16"/>
    <p:sldId id="2074" r:id="rId17"/>
    <p:sldId id="2031" r:id="rId18"/>
    <p:sldId id="2054" r:id="rId19"/>
    <p:sldId id="2061" r:id="rId20"/>
    <p:sldId id="2013" r:id="rId21"/>
    <p:sldId id="2059" r:id="rId22"/>
  </p:sldIdLst>
  <p:sldSz cx="9906000" cy="6858000" type="A4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66452DD-E9FF-4183-9E81-839EE6D46B62}">
          <p14:sldIdLst>
            <p14:sldId id="738"/>
            <p14:sldId id="725"/>
            <p14:sldId id="2063"/>
            <p14:sldId id="2067"/>
            <p14:sldId id="722"/>
            <p14:sldId id="2064"/>
            <p14:sldId id="2070"/>
            <p14:sldId id="2071"/>
            <p14:sldId id="2075"/>
            <p14:sldId id="672"/>
            <p14:sldId id="410"/>
            <p14:sldId id="1996"/>
            <p14:sldId id="2040"/>
            <p14:sldId id="2056"/>
            <p14:sldId id="2073"/>
            <p14:sldId id="2074"/>
            <p14:sldId id="2031"/>
            <p14:sldId id="2054"/>
            <p14:sldId id="2061"/>
            <p14:sldId id="2013"/>
            <p14:sldId id="20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9900"/>
    <a:srgbClr val="006600"/>
    <a:srgbClr val="FFFF00"/>
    <a:srgbClr val="339933"/>
    <a:srgbClr val="FF0000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5515FB-C054-4389-97AD-A46A680148F3}" v="474" dt="2019-03-26T20:09:23.4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55" autoAdjust="0"/>
    <p:restoredTop sz="99472" autoAdjust="0"/>
  </p:normalViewPr>
  <p:slideViewPr>
    <p:cSldViewPr snapToGrid="0">
      <p:cViewPr varScale="1">
        <p:scale>
          <a:sx n="59" d="100"/>
          <a:sy n="59" d="100"/>
        </p:scale>
        <p:origin x="1068" y="5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994"/>
    </p:cViewPr>
  </p:sorterViewPr>
  <p:notesViewPr>
    <p:cSldViewPr snapToGrid="0">
      <p:cViewPr>
        <p:scale>
          <a:sx n="180" d="100"/>
          <a:sy n="180" d="100"/>
        </p:scale>
        <p:origin x="-1984" y="-11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ACC2A7-FEF4-4DD4-B116-7363D75E6F0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99A075-4B89-4DD7-83F4-27D16B83E5C7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Acreage Acquisition</a:t>
          </a:r>
        </a:p>
      </dgm:t>
    </dgm:pt>
    <dgm:pt modelId="{EB3CF272-F5E9-45F8-AC15-B673AE7F74BC}" type="parTrans" cxnId="{CFE8FA81-68A1-43CC-A70C-DE256A7A7242}">
      <dgm:prSet/>
      <dgm:spPr/>
      <dgm:t>
        <a:bodyPr/>
        <a:lstStyle/>
        <a:p>
          <a:endParaRPr lang="en-US"/>
        </a:p>
      </dgm:t>
    </dgm:pt>
    <dgm:pt modelId="{612E6E18-1822-4921-90B4-13A92A2BBA52}" type="sibTrans" cxnId="{CFE8FA81-68A1-43CC-A70C-DE256A7A7242}">
      <dgm:prSet/>
      <dgm:spPr/>
      <dgm:t>
        <a:bodyPr/>
        <a:lstStyle/>
        <a:p>
          <a:endParaRPr lang="en-US"/>
        </a:p>
      </dgm:t>
    </dgm:pt>
    <dgm:pt modelId="{FD09342A-EDA8-437F-8CEC-B6ADDFA10C6A}">
      <dgm:prSet phldrT="[Text]"/>
      <dgm:spPr>
        <a:solidFill>
          <a:srgbClr val="C00000">
            <a:alpha val="85000"/>
          </a:srgbClr>
        </a:solidFill>
      </dgm:spPr>
      <dgm:t>
        <a:bodyPr/>
        <a:lstStyle/>
        <a:p>
          <a:r>
            <a:rPr lang="en-US" dirty="0"/>
            <a:t>Seismic Activity</a:t>
          </a:r>
        </a:p>
      </dgm:t>
    </dgm:pt>
    <dgm:pt modelId="{8F1E4F59-0268-4604-9119-780B52B727DA}" type="parTrans" cxnId="{CFC77A46-51F2-4972-ACFA-88A124D374E4}">
      <dgm:prSet/>
      <dgm:spPr/>
      <dgm:t>
        <a:bodyPr/>
        <a:lstStyle/>
        <a:p>
          <a:endParaRPr lang="en-US"/>
        </a:p>
      </dgm:t>
    </dgm:pt>
    <dgm:pt modelId="{AFBAC1FE-4378-4D1A-906C-19134ED04135}" type="sibTrans" cxnId="{CFC77A46-51F2-4972-ACFA-88A124D374E4}">
      <dgm:prSet/>
      <dgm:spPr/>
      <dgm:t>
        <a:bodyPr/>
        <a:lstStyle/>
        <a:p>
          <a:endParaRPr lang="en-US"/>
        </a:p>
      </dgm:t>
    </dgm:pt>
    <dgm:pt modelId="{F14D53F1-3DC7-45EA-AC55-19FDD53C8194}">
      <dgm:prSet phldrT="[Text]"/>
      <dgm:spPr>
        <a:solidFill>
          <a:srgbClr val="C00000">
            <a:alpha val="70000"/>
          </a:srgbClr>
        </a:solidFill>
      </dgm:spPr>
      <dgm:t>
        <a:bodyPr/>
        <a:lstStyle/>
        <a:p>
          <a:r>
            <a:rPr lang="en-US" dirty="0"/>
            <a:t>Exploration Drilling</a:t>
          </a:r>
        </a:p>
      </dgm:t>
    </dgm:pt>
    <dgm:pt modelId="{2214D646-99D8-493E-83E1-8C2AC4498584}" type="parTrans" cxnId="{F6582118-A18D-48ED-B722-EDA9C04ED937}">
      <dgm:prSet/>
      <dgm:spPr/>
      <dgm:t>
        <a:bodyPr/>
        <a:lstStyle/>
        <a:p>
          <a:endParaRPr lang="en-US"/>
        </a:p>
      </dgm:t>
    </dgm:pt>
    <dgm:pt modelId="{C1C2BB5F-E188-412F-B272-1794312BD8BC}" type="sibTrans" cxnId="{F6582118-A18D-48ED-B722-EDA9C04ED937}">
      <dgm:prSet/>
      <dgm:spPr/>
      <dgm:t>
        <a:bodyPr/>
        <a:lstStyle/>
        <a:p>
          <a:endParaRPr lang="en-US"/>
        </a:p>
      </dgm:t>
    </dgm:pt>
    <dgm:pt modelId="{35337DCA-4217-4C61-9E01-3E7AAF9250D9}">
      <dgm:prSet phldrT="[Text]"/>
      <dgm:spPr>
        <a:solidFill>
          <a:srgbClr val="C00000">
            <a:alpha val="55000"/>
          </a:srgbClr>
        </a:solidFill>
      </dgm:spPr>
      <dgm:t>
        <a:bodyPr/>
        <a:lstStyle/>
        <a:p>
          <a:r>
            <a:rPr lang="en-US" dirty="0"/>
            <a:t>Appraisal Drilling</a:t>
          </a:r>
        </a:p>
      </dgm:t>
    </dgm:pt>
    <dgm:pt modelId="{96C42115-258E-4141-B139-F33AE2464781}" type="parTrans" cxnId="{3C3A7846-5051-401E-967C-E18456BFE6CC}">
      <dgm:prSet/>
      <dgm:spPr/>
      <dgm:t>
        <a:bodyPr/>
        <a:lstStyle/>
        <a:p>
          <a:endParaRPr lang="en-US"/>
        </a:p>
      </dgm:t>
    </dgm:pt>
    <dgm:pt modelId="{2D802ADB-EDD3-43C1-AFF5-A6DB3834D22C}" type="sibTrans" cxnId="{3C3A7846-5051-401E-967C-E18456BFE6CC}">
      <dgm:prSet/>
      <dgm:spPr/>
      <dgm:t>
        <a:bodyPr/>
        <a:lstStyle/>
        <a:p>
          <a:endParaRPr lang="en-US"/>
        </a:p>
      </dgm:t>
    </dgm:pt>
    <dgm:pt modelId="{A9EB4D5E-D47B-4C82-A869-A24F9CA0E5E6}" type="pres">
      <dgm:prSet presAssocID="{6FACC2A7-FEF4-4DD4-B116-7363D75E6F0B}" presName="Name0" presStyleCnt="0">
        <dgm:presLayoutVars>
          <dgm:dir/>
          <dgm:animLvl val="lvl"/>
          <dgm:resizeHandles val="exact"/>
        </dgm:presLayoutVars>
      </dgm:prSet>
      <dgm:spPr/>
    </dgm:pt>
    <dgm:pt modelId="{670A12C8-28FF-4302-B083-059BD147D6BC}" type="pres">
      <dgm:prSet presAssocID="{F399A075-4B89-4DD7-83F4-27D16B83E5C7}" presName="parTxOnly" presStyleLbl="node1" presStyleIdx="0" presStyleCnt="4" custLinFactNeighborY="14184">
        <dgm:presLayoutVars>
          <dgm:chMax val="0"/>
          <dgm:chPref val="0"/>
          <dgm:bulletEnabled val="1"/>
        </dgm:presLayoutVars>
      </dgm:prSet>
      <dgm:spPr/>
    </dgm:pt>
    <dgm:pt modelId="{CFC845B2-ACF2-4D0A-9A78-A98971D8768D}" type="pres">
      <dgm:prSet presAssocID="{612E6E18-1822-4921-90B4-13A92A2BBA52}" presName="parTxOnlySpace" presStyleCnt="0"/>
      <dgm:spPr/>
    </dgm:pt>
    <dgm:pt modelId="{9307E3ED-8A31-4394-9DA1-57E81352BFAF}" type="pres">
      <dgm:prSet presAssocID="{FD09342A-EDA8-437F-8CEC-B6ADDFA10C6A}" presName="parTxOnly" presStyleLbl="node1" presStyleIdx="1" presStyleCnt="4" custLinFactNeighborY="14184">
        <dgm:presLayoutVars>
          <dgm:chMax val="0"/>
          <dgm:chPref val="0"/>
          <dgm:bulletEnabled val="1"/>
        </dgm:presLayoutVars>
      </dgm:prSet>
      <dgm:spPr/>
    </dgm:pt>
    <dgm:pt modelId="{34C62818-A576-4A14-BB0D-96AAAFD46A57}" type="pres">
      <dgm:prSet presAssocID="{AFBAC1FE-4378-4D1A-906C-19134ED04135}" presName="parTxOnlySpace" presStyleCnt="0"/>
      <dgm:spPr/>
    </dgm:pt>
    <dgm:pt modelId="{D808DB24-E709-436B-AF2F-EC32978F6BB6}" type="pres">
      <dgm:prSet presAssocID="{F14D53F1-3DC7-45EA-AC55-19FDD53C8194}" presName="parTxOnly" presStyleLbl="node1" presStyleIdx="2" presStyleCnt="4" custLinFactNeighborY="14184">
        <dgm:presLayoutVars>
          <dgm:chMax val="0"/>
          <dgm:chPref val="0"/>
          <dgm:bulletEnabled val="1"/>
        </dgm:presLayoutVars>
      </dgm:prSet>
      <dgm:spPr/>
    </dgm:pt>
    <dgm:pt modelId="{826CFD29-F940-42E7-AEE7-466DC5A8F271}" type="pres">
      <dgm:prSet presAssocID="{C1C2BB5F-E188-412F-B272-1794312BD8BC}" presName="parTxOnlySpace" presStyleCnt="0"/>
      <dgm:spPr/>
    </dgm:pt>
    <dgm:pt modelId="{7777DF74-8072-4470-8A76-A5AAF68C6E28}" type="pres">
      <dgm:prSet presAssocID="{35337DCA-4217-4C61-9E01-3E7AAF9250D9}" presName="parTxOnly" presStyleLbl="node1" presStyleIdx="3" presStyleCnt="4" custLinFactNeighborY="14184">
        <dgm:presLayoutVars>
          <dgm:chMax val="0"/>
          <dgm:chPref val="0"/>
          <dgm:bulletEnabled val="1"/>
        </dgm:presLayoutVars>
      </dgm:prSet>
      <dgm:spPr/>
    </dgm:pt>
  </dgm:ptLst>
  <dgm:cxnLst>
    <dgm:cxn modelId="{F6582118-A18D-48ED-B722-EDA9C04ED937}" srcId="{6FACC2A7-FEF4-4DD4-B116-7363D75E6F0B}" destId="{F14D53F1-3DC7-45EA-AC55-19FDD53C8194}" srcOrd="2" destOrd="0" parTransId="{2214D646-99D8-493E-83E1-8C2AC4498584}" sibTransId="{C1C2BB5F-E188-412F-B272-1794312BD8BC}"/>
    <dgm:cxn modelId="{3C93AF23-7DD1-4210-82CF-E220E00A240A}" type="presOf" srcId="{F14D53F1-3DC7-45EA-AC55-19FDD53C8194}" destId="{D808DB24-E709-436B-AF2F-EC32978F6BB6}" srcOrd="0" destOrd="0" presId="urn:microsoft.com/office/officeart/2005/8/layout/chevron1"/>
    <dgm:cxn modelId="{1DC85338-5022-43E7-89BF-525BC0333CEF}" type="presOf" srcId="{35337DCA-4217-4C61-9E01-3E7AAF9250D9}" destId="{7777DF74-8072-4470-8A76-A5AAF68C6E28}" srcOrd="0" destOrd="0" presId="urn:microsoft.com/office/officeart/2005/8/layout/chevron1"/>
    <dgm:cxn modelId="{3C3A7846-5051-401E-967C-E18456BFE6CC}" srcId="{6FACC2A7-FEF4-4DD4-B116-7363D75E6F0B}" destId="{35337DCA-4217-4C61-9E01-3E7AAF9250D9}" srcOrd="3" destOrd="0" parTransId="{96C42115-258E-4141-B139-F33AE2464781}" sibTransId="{2D802ADB-EDD3-43C1-AFF5-A6DB3834D22C}"/>
    <dgm:cxn modelId="{CFC77A46-51F2-4972-ACFA-88A124D374E4}" srcId="{6FACC2A7-FEF4-4DD4-B116-7363D75E6F0B}" destId="{FD09342A-EDA8-437F-8CEC-B6ADDFA10C6A}" srcOrd="1" destOrd="0" parTransId="{8F1E4F59-0268-4604-9119-780B52B727DA}" sibTransId="{AFBAC1FE-4378-4D1A-906C-19134ED04135}"/>
    <dgm:cxn modelId="{CFE8FA81-68A1-43CC-A70C-DE256A7A7242}" srcId="{6FACC2A7-FEF4-4DD4-B116-7363D75E6F0B}" destId="{F399A075-4B89-4DD7-83F4-27D16B83E5C7}" srcOrd="0" destOrd="0" parTransId="{EB3CF272-F5E9-45F8-AC15-B673AE7F74BC}" sibTransId="{612E6E18-1822-4921-90B4-13A92A2BBA52}"/>
    <dgm:cxn modelId="{E5AE9EAE-9C24-4525-9F8C-2F565318A0D4}" type="presOf" srcId="{6FACC2A7-FEF4-4DD4-B116-7363D75E6F0B}" destId="{A9EB4D5E-D47B-4C82-A869-A24F9CA0E5E6}" srcOrd="0" destOrd="0" presId="urn:microsoft.com/office/officeart/2005/8/layout/chevron1"/>
    <dgm:cxn modelId="{6BA472BC-E151-41A2-9469-5B2FF93598B7}" type="presOf" srcId="{FD09342A-EDA8-437F-8CEC-B6ADDFA10C6A}" destId="{9307E3ED-8A31-4394-9DA1-57E81352BFAF}" srcOrd="0" destOrd="0" presId="urn:microsoft.com/office/officeart/2005/8/layout/chevron1"/>
    <dgm:cxn modelId="{3D3CFCDA-C619-4D90-B6AC-D13D4EE9F75A}" type="presOf" srcId="{F399A075-4B89-4DD7-83F4-27D16B83E5C7}" destId="{670A12C8-28FF-4302-B083-059BD147D6BC}" srcOrd="0" destOrd="0" presId="urn:microsoft.com/office/officeart/2005/8/layout/chevron1"/>
    <dgm:cxn modelId="{2735D525-506B-4405-A757-58C4F295FC79}" type="presParOf" srcId="{A9EB4D5E-D47B-4C82-A869-A24F9CA0E5E6}" destId="{670A12C8-28FF-4302-B083-059BD147D6BC}" srcOrd="0" destOrd="0" presId="urn:microsoft.com/office/officeart/2005/8/layout/chevron1"/>
    <dgm:cxn modelId="{CEDB1155-05C9-4E7F-A563-68C2A1B01DAB}" type="presParOf" srcId="{A9EB4D5E-D47B-4C82-A869-A24F9CA0E5E6}" destId="{CFC845B2-ACF2-4D0A-9A78-A98971D8768D}" srcOrd="1" destOrd="0" presId="urn:microsoft.com/office/officeart/2005/8/layout/chevron1"/>
    <dgm:cxn modelId="{56B19AC9-340A-4CF7-BF73-06CD58474118}" type="presParOf" srcId="{A9EB4D5E-D47B-4C82-A869-A24F9CA0E5E6}" destId="{9307E3ED-8A31-4394-9DA1-57E81352BFAF}" srcOrd="2" destOrd="0" presId="urn:microsoft.com/office/officeart/2005/8/layout/chevron1"/>
    <dgm:cxn modelId="{5B4F707D-89F7-4DA3-8531-09F67DEFDC4D}" type="presParOf" srcId="{A9EB4D5E-D47B-4C82-A869-A24F9CA0E5E6}" destId="{34C62818-A576-4A14-BB0D-96AAAFD46A57}" srcOrd="3" destOrd="0" presId="urn:microsoft.com/office/officeart/2005/8/layout/chevron1"/>
    <dgm:cxn modelId="{F745BCAC-5A94-4C1A-8E35-A498EF6978FB}" type="presParOf" srcId="{A9EB4D5E-D47B-4C82-A869-A24F9CA0E5E6}" destId="{D808DB24-E709-436B-AF2F-EC32978F6BB6}" srcOrd="4" destOrd="0" presId="urn:microsoft.com/office/officeart/2005/8/layout/chevron1"/>
    <dgm:cxn modelId="{8B44DA8B-3D9A-4EB8-A605-86B0676F9BC0}" type="presParOf" srcId="{A9EB4D5E-D47B-4C82-A869-A24F9CA0E5E6}" destId="{826CFD29-F940-42E7-AEE7-466DC5A8F271}" srcOrd="5" destOrd="0" presId="urn:microsoft.com/office/officeart/2005/8/layout/chevron1"/>
    <dgm:cxn modelId="{A18B758B-99D3-4B54-982A-7CEF398CF003}" type="presParOf" srcId="{A9EB4D5E-D47B-4C82-A869-A24F9CA0E5E6}" destId="{7777DF74-8072-4470-8A76-A5AAF68C6E2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ACC2A7-FEF4-4DD4-B116-7363D75E6F0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99A075-4B89-4DD7-83F4-27D16B83E5C7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Field Development Planning</a:t>
          </a:r>
        </a:p>
      </dgm:t>
    </dgm:pt>
    <dgm:pt modelId="{EB3CF272-F5E9-45F8-AC15-B673AE7F74BC}" type="parTrans" cxnId="{CFE8FA81-68A1-43CC-A70C-DE256A7A7242}">
      <dgm:prSet/>
      <dgm:spPr/>
      <dgm:t>
        <a:bodyPr/>
        <a:lstStyle/>
        <a:p>
          <a:endParaRPr lang="en-US"/>
        </a:p>
      </dgm:t>
    </dgm:pt>
    <dgm:pt modelId="{612E6E18-1822-4921-90B4-13A92A2BBA52}" type="sibTrans" cxnId="{CFE8FA81-68A1-43CC-A70C-DE256A7A7242}">
      <dgm:prSet/>
      <dgm:spPr/>
      <dgm:t>
        <a:bodyPr/>
        <a:lstStyle/>
        <a:p>
          <a:endParaRPr lang="en-US"/>
        </a:p>
      </dgm:t>
    </dgm:pt>
    <dgm:pt modelId="{FD09342A-EDA8-437F-8CEC-B6ADDFA10C6A}">
      <dgm:prSet phldrT="[Text]"/>
      <dgm:spPr>
        <a:solidFill>
          <a:srgbClr val="7030A0">
            <a:alpha val="85000"/>
          </a:srgbClr>
        </a:solidFill>
      </dgm:spPr>
      <dgm:t>
        <a:bodyPr/>
        <a:lstStyle/>
        <a:p>
          <a:r>
            <a:rPr lang="en-US" dirty="0"/>
            <a:t>Development Drilling</a:t>
          </a:r>
        </a:p>
      </dgm:t>
    </dgm:pt>
    <dgm:pt modelId="{8F1E4F59-0268-4604-9119-780B52B727DA}" type="parTrans" cxnId="{CFC77A46-51F2-4972-ACFA-88A124D374E4}">
      <dgm:prSet/>
      <dgm:spPr/>
      <dgm:t>
        <a:bodyPr/>
        <a:lstStyle/>
        <a:p>
          <a:endParaRPr lang="en-US"/>
        </a:p>
      </dgm:t>
    </dgm:pt>
    <dgm:pt modelId="{AFBAC1FE-4378-4D1A-906C-19134ED04135}" type="sibTrans" cxnId="{CFC77A46-51F2-4972-ACFA-88A124D374E4}">
      <dgm:prSet/>
      <dgm:spPr/>
      <dgm:t>
        <a:bodyPr/>
        <a:lstStyle/>
        <a:p>
          <a:endParaRPr lang="en-US"/>
        </a:p>
      </dgm:t>
    </dgm:pt>
    <dgm:pt modelId="{F14D53F1-3DC7-45EA-AC55-19FDD53C8194}">
      <dgm:prSet phldrT="[Text]"/>
      <dgm:spPr>
        <a:solidFill>
          <a:srgbClr val="7030A0">
            <a:alpha val="70000"/>
          </a:srgbClr>
        </a:solidFill>
      </dgm:spPr>
      <dgm:t>
        <a:bodyPr/>
        <a:lstStyle/>
        <a:p>
          <a:r>
            <a:rPr lang="en-US" dirty="0"/>
            <a:t>Development Execution</a:t>
          </a:r>
        </a:p>
      </dgm:t>
    </dgm:pt>
    <dgm:pt modelId="{2214D646-99D8-493E-83E1-8C2AC4498584}" type="parTrans" cxnId="{F6582118-A18D-48ED-B722-EDA9C04ED937}">
      <dgm:prSet/>
      <dgm:spPr/>
      <dgm:t>
        <a:bodyPr/>
        <a:lstStyle/>
        <a:p>
          <a:endParaRPr lang="en-US"/>
        </a:p>
      </dgm:t>
    </dgm:pt>
    <dgm:pt modelId="{C1C2BB5F-E188-412F-B272-1794312BD8BC}" type="sibTrans" cxnId="{F6582118-A18D-48ED-B722-EDA9C04ED937}">
      <dgm:prSet/>
      <dgm:spPr/>
      <dgm:t>
        <a:bodyPr/>
        <a:lstStyle/>
        <a:p>
          <a:endParaRPr lang="en-US"/>
        </a:p>
      </dgm:t>
    </dgm:pt>
    <dgm:pt modelId="{35337DCA-4217-4C61-9E01-3E7AAF9250D9}">
      <dgm:prSet phldrT="[Text]"/>
      <dgm:spPr>
        <a:solidFill>
          <a:srgbClr val="7030A0">
            <a:alpha val="55000"/>
          </a:srgbClr>
        </a:solidFill>
      </dgm:spPr>
      <dgm:t>
        <a:bodyPr/>
        <a:lstStyle/>
        <a:p>
          <a:r>
            <a:rPr lang="en-US" dirty="0"/>
            <a:t>Operations</a:t>
          </a:r>
        </a:p>
      </dgm:t>
    </dgm:pt>
    <dgm:pt modelId="{96C42115-258E-4141-B139-F33AE2464781}" type="parTrans" cxnId="{3C3A7846-5051-401E-967C-E18456BFE6CC}">
      <dgm:prSet/>
      <dgm:spPr/>
      <dgm:t>
        <a:bodyPr/>
        <a:lstStyle/>
        <a:p>
          <a:endParaRPr lang="en-US"/>
        </a:p>
      </dgm:t>
    </dgm:pt>
    <dgm:pt modelId="{2D802ADB-EDD3-43C1-AFF5-A6DB3834D22C}" type="sibTrans" cxnId="{3C3A7846-5051-401E-967C-E18456BFE6CC}">
      <dgm:prSet/>
      <dgm:spPr/>
      <dgm:t>
        <a:bodyPr/>
        <a:lstStyle/>
        <a:p>
          <a:endParaRPr lang="en-US"/>
        </a:p>
      </dgm:t>
    </dgm:pt>
    <dgm:pt modelId="{A9EB4D5E-D47B-4C82-A869-A24F9CA0E5E6}" type="pres">
      <dgm:prSet presAssocID="{6FACC2A7-FEF4-4DD4-B116-7363D75E6F0B}" presName="Name0" presStyleCnt="0">
        <dgm:presLayoutVars>
          <dgm:dir/>
          <dgm:animLvl val="lvl"/>
          <dgm:resizeHandles val="exact"/>
        </dgm:presLayoutVars>
      </dgm:prSet>
      <dgm:spPr/>
    </dgm:pt>
    <dgm:pt modelId="{670A12C8-28FF-4302-B083-059BD147D6BC}" type="pres">
      <dgm:prSet presAssocID="{F399A075-4B89-4DD7-83F4-27D16B83E5C7}" presName="parTxOnly" presStyleLbl="node1" presStyleIdx="0" presStyleCnt="4" custLinFactNeighborY="-15626">
        <dgm:presLayoutVars>
          <dgm:chMax val="0"/>
          <dgm:chPref val="0"/>
          <dgm:bulletEnabled val="1"/>
        </dgm:presLayoutVars>
      </dgm:prSet>
      <dgm:spPr/>
    </dgm:pt>
    <dgm:pt modelId="{CFC845B2-ACF2-4D0A-9A78-A98971D8768D}" type="pres">
      <dgm:prSet presAssocID="{612E6E18-1822-4921-90B4-13A92A2BBA52}" presName="parTxOnlySpace" presStyleCnt="0"/>
      <dgm:spPr/>
    </dgm:pt>
    <dgm:pt modelId="{9307E3ED-8A31-4394-9DA1-57E81352BFAF}" type="pres">
      <dgm:prSet presAssocID="{FD09342A-EDA8-437F-8CEC-B6ADDFA10C6A}" presName="parTxOnly" presStyleLbl="node1" presStyleIdx="1" presStyleCnt="4" custLinFactNeighborY="-15626">
        <dgm:presLayoutVars>
          <dgm:chMax val="0"/>
          <dgm:chPref val="0"/>
          <dgm:bulletEnabled val="1"/>
        </dgm:presLayoutVars>
      </dgm:prSet>
      <dgm:spPr/>
    </dgm:pt>
    <dgm:pt modelId="{34C62818-A576-4A14-BB0D-96AAAFD46A57}" type="pres">
      <dgm:prSet presAssocID="{AFBAC1FE-4378-4D1A-906C-19134ED04135}" presName="parTxOnlySpace" presStyleCnt="0"/>
      <dgm:spPr/>
    </dgm:pt>
    <dgm:pt modelId="{D808DB24-E709-436B-AF2F-EC32978F6BB6}" type="pres">
      <dgm:prSet presAssocID="{F14D53F1-3DC7-45EA-AC55-19FDD53C8194}" presName="parTxOnly" presStyleLbl="node1" presStyleIdx="2" presStyleCnt="4" custLinFactNeighborY="-15626">
        <dgm:presLayoutVars>
          <dgm:chMax val="0"/>
          <dgm:chPref val="0"/>
          <dgm:bulletEnabled val="1"/>
        </dgm:presLayoutVars>
      </dgm:prSet>
      <dgm:spPr/>
    </dgm:pt>
    <dgm:pt modelId="{826CFD29-F940-42E7-AEE7-466DC5A8F271}" type="pres">
      <dgm:prSet presAssocID="{C1C2BB5F-E188-412F-B272-1794312BD8BC}" presName="parTxOnlySpace" presStyleCnt="0"/>
      <dgm:spPr/>
    </dgm:pt>
    <dgm:pt modelId="{7777DF74-8072-4470-8A76-A5AAF68C6E28}" type="pres">
      <dgm:prSet presAssocID="{35337DCA-4217-4C61-9E01-3E7AAF9250D9}" presName="parTxOnly" presStyleLbl="node1" presStyleIdx="3" presStyleCnt="4" custLinFactNeighborY="-15626">
        <dgm:presLayoutVars>
          <dgm:chMax val="0"/>
          <dgm:chPref val="0"/>
          <dgm:bulletEnabled val="1"/>
        </dgm:presLayoutVars>
      </dgm:prSet>
      <dgm:spPr/>
    </dgm:pt>
  </dgm:ptLst>
  <dgm:cxnLst>
    <dgm:cxn modelId="{F6582118-A18D-48ED-B722-EDA9C04ED937}" srcId="{6FACC2A7-FEF4-4DD4-B116-7363D75E6F0B}" destId="{F14D53F1-3DC7-45EA-AC55-19FDD53C8194}" srcOrd="2" destOrd="0" parTransId="{2214D646-99D8-493E-83E1-8C2AC4498584}" sibTransId="{C1C2BB5F-E188-412F-B272-1794312BD8BC}"/>
    <dgm:cxn modelId="{3C93AF23-7DD1-4210-82CF-E220E00A240A}" type="presOf" srcId="{F14D53F1-3DC7-45EA-AC55-19FDD53C8194}" destId="{D808DB24-E709-436B-AF2F-EC32978F6BB6}" srcOrd="0" destOrd="0" presId="urn:microsoft.com/office/officeart/2005/8/layout/chevron1"/>
    <dgm:cxn modelId="{1DC85338-5022-43E7-89BF-525BC0333CEF}" type="presOf" srcId="{35337DCA-4217-4C61-9E01-3E7AAF9250D9}" destId="{7777DF74-8072-4470-8A76-A5AAF68C6E28}" srcOrd="0" destOrd="0" presId="urn:microsoft.com/office/officeart/2005/8/layout/chevron1"/>
    <dgm:cxn modelId="{3C3A7846-5051-401E-967C-E18456BFE6CC}" srcId="{6FACC2A7-FEF4-4DD4-B116-7363D75E6F0B}" destId="{35337DCA-4217-4C61-9E01-3E7AAF9250D9}" srcOrd="3" destOrd="0" parTransId="{96C42115-258E-4141-B139-F33AE2464781}" sibTransId="{2D802ADB-EDD3-43C1-AFF5-A6DB3834D22C}"/>
    <dgm:cxn modelId="{CFC77A46-51F2-4972-ACFA-88A124D374E4}" srcId="{6FACC2A7-FEF4-4DD4-B116-7363D75E6F0B}" destId="{FD09342A-EDA8-437F-8CEC-B6ADDFA10C6A}" srcOrd="1" destOrd="0" parTransId="{8F1E4F59-0268-4604-9119-780B52B727DA}" sibTransId="{AFBAC1FE-4378-4D1A-906C-19134ED04135}"/>
    <dgm:cxn modelId="{CFE8FA81-68A1-43CC-A70C-DE256A7A7242}" srcId="{6FACC2A7-FEF4-4DD4-B116-7363D75E6F0B}" destId="{F399A075-4B89-4DD7-83F4-27D16B83E5C7}" srcOrd="0" destOrd="0" parTransId="{EB3CF272-F5E9-45F8-AC15-B673AE7F74BC}" sibTransId="{612E6E18-1822-4921-90B4-13A92A2BBA52}"/>
    <dgm:cxn modelId="{E5AE9EAE-9C24-4525-9F8C-2F565318A0D4}" type="presOf" srcId="{6FACC2A7-FEF4-4DD4-B116-7363D75E6F0B}" destId="{A9EB4D5E-D47B-4C82-A869-A24F9CA0E5E6}" srcOrd="0" destOrd="0" presId="urn:microsoft.com/office/officeart/2005/8/layout/chevron1"/>
    <dgm:cxn modelId="{6BA472BC-E151-41A2-9469-5B2FF93598B7}" type="presOf" srcId="{FD09342A-EDA8-437F-8CEC-B6ADDFA10C6A}" destId="{9307E3ED-8A31-4394-9DA1-57E81352BFAF}" srcOrd="0" destOrd="0" presId="urn:microsoft.com/office/officeart/2005/8/layout/chevron1"/>
    <dgm:cxn modelId="{3D3CFCDA-C619-4D90-B6AC-D13D4EE9F75A}" type="presOf" srcId="{F399A075-4B89-4DD7-83F4-27D16B83E5C7}" destId="{670A12C8-28FF-4302-B083-059BD147D6BC}" srcOrd="0" destOrd="0" presId="urn:microsoft.com/office/officeart/2005/8/layout/chevron1"/>
    <dgm:cxn modelId="{2735D525-506B-4405-A757-58C4F295FC79}" type="presParOf" srcId="{A9EB4D5E-D47B-4C82-A869-A24F9CA0E5E6}" destId="{670A12C8-28FF-4302-B083-059BD147D6BC}" srcOrd="0" destOrd="0" presId="urn:microsoft.com/office/officeart/2005/8/layout/chevron1"/>
    <dgm:cxn modelId="{CEDB1155-05C9-4E7F-A563-68C2A1B01DAB}" type="presParOf" srcId="{A9EB4D5E-D47B-4C82-A869-A24F9CA0E5E6}" destId="{CFC845B2-ACF2-4D0A-9A78-A98971D8768D}" srcOrd="1" destOrd="0" presId="urn:microsoft.com/office/officeart/2005/8/layout/chevron1"/>
    <dgm:cxn modelId="{56B19AC9-340A-4CF7-BF73-06CD58474118}" type="presParOf" srcId="{A9EB4D5E-D47B-4C82-A869-A24F9CA0E5E6}" destId="{9307E3ED-8A31-4394-9DA1-57E81352BFAF}" srcOrd="2" destOrd="0" presId="urn:microsoft.com/office/officeart/2005/8/layout/chevron1"/>
    <dgm:cxn modelId="{5B4F707D-89F7-4DA3-8531-09F67DEFDC4D}" type="presParOf" srcId="{A9EB4D5E-D47B-4C82-A869-A24F9CA0E5E6}" destId="{34C62818-A576-4A14-BB0D-96AAAFD46A57}" srcOrd="3" destOrd="0" presId="urn:microsoft.com/office/officeart/2005/8/layout/chevron1"/>
    <dgm:cxn modelId="{F745BCAC-5A94-4C1A-8E35-A498EF6978FB}" type="presParOf" srcId="{A9EB4D5E-D47B-4C82-A869-A24F9CA0E5E6}" destId="{D808DB24-E709-436B-AF2F-EC32978F6BB6}" srcOrd="4" destOrd="0" presId="urn:microsoft.com/office/officeart/2005/8/layout/chevron1"/>
    <dgm:cxn modelId="{8B44DA8B-3D9A-4EB8-A605-86B0676F9BC0}" type="presParOf" srcId="{A9EB4D5E-D47B-4C82-A869-A24F9CA0E5E6}" destId="{826CFD29-F940-42E7-AEE7-466DC5A8F271}" srcOrd="5" destOrd="0" presId="urn:microsoft.com/office/officeart/2005/8/layout/chevron1"/>
    <dgm:cxn modelId="{A18B758B-99D3-4B54-982A-7CEF398CF003}" type="presParOf" srcId="{A9EB4D5E-D47B-4C82-A869-A24F9CA0E5E6}" destId="{7777DF74-8072-4470-8A76-A5AAF68C6E2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A12C8-28FF-4302-B083-059BD147D6BC}">
      <dsp:nvSpPr>
        <dsp:cNvPr id="0" name=""/>
        <dsp:cNvSpPr/>
      </dsp:nvSpPr>
      <dsp:spPr>
        <a:xfrm>
          <a:off x="4206" y="2045287"/>
          <a:ext cx="2448483" cy="979393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Acreage Acquisition</a:t>
          </a:r>
        </a:p>
      </dsp:txBody>
      <dsp:txXfrm>
        <a:off x="493903" y="2045287"/>
        <a:ext cx="1469090" cy="979393"/>
      </dsp:txXfrm>
    </dsp:sp>
    <dsp:sp modelId="{9307E3ED-8A31-4394-9DA1-57E81352BFAF}">
      <dsp:nvSpPr>
        <dsp:cNvPr id="0" name=""/>
        <dsp:cNvSpPr/>
      </dsp:nvSpPr>
      <dsp:spPr>
        <a:xfrm>
          <a:off x="2207841" y="2045287"/>
          <a:ext cx="2448483" cy="979393"/>
        </a:xfrm>
        <a:prstGeom prst="chevron">
          <a:avLst/>
        </a:prstGeom>
        <a:solidFill>
          <a:srgbClr val="C00000">
            <a:alpha val="8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Seismic Activity</a:t>
          </a:r>
        </a:p>
      </dsp:txBody>
      <dsp:txXfrm>
        <a:off x="2697538" y="2045287"/>
        <a:ext cx="1469090" cy="979393"/>
      </dsp:txXfrm>
    </dsp:sp>
    <dsp:sp modelId="{D808DB24-E709-436B-AF2F-EC32978F6BB6}">
      <dsp:nvSpPr>
        <dsp:cNvPr id="0" name=""/>
        <dsp:cNvSpPr/>
      </dsp:nvSpPr>
      <dsp:spPr>
        <a:xfrm>
          <a:off x="4411475" y="2045287"/>
          <a:ext cx="2448483" cy="979393"/>
        </a:xfrm>
        <a:prstGeom prst="chevron">
          <a:avLst/>
        </a:prstGeom>
        <a:solidFill>
          <a:srgbClr val="C0000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Exploration Drilling</a:t>
          </a:r>
        </a:p>
      </dsp:txBody>
      <dsp:txXfrm>
        <a:off x="4901172" y="2045287"/>
        <a:ext cx="1469090" cy="979393"/>
      </dsp:txXfrm>
    </dsp:sp>
    <dsp:sp modelId="{7777DF74-8072-4470-8A76-A5AAF68C6E28}">
      <dsp:nvSpPr>
        <dsp:cNvPr id="0" name=""/>
        <dsp:cNvSpPr/>
      </dsp:nvSpPr>
      <dsp:spPr>
        <a:xfrm>
          <a:off x="6615110" y="2045287"/>
          <a:ext cx="2448483" cy="979393"/>
        </a:xfrm>
        <a:prstGeom prst="chevron">
          <a:avLst/>
        </a:prstGeom>
        <a:solidFill>
          <a:srgbClr val="C00000">
            <a:alpha val="5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Appraisal Drilling</a:t>
          </a:r>
        </a:p>
      </dsp:txBody>
      <dsp:txXfrm>
        <a:off x="7104807" y="2045287"/>
        <a:ext cx="1469090" cy="979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A12C8-28FF-4302-B083-059BD147D6BC}">
      <dsp:nvSpPr>
        <dsp:cNvPr id="0" name=""/>
        <dsp:cNvSpPr/>
      </dsp:nvSpPr>
      <dsp:spPr>
        <a:xfrm>
          <a:off x="4135" y="1764132"/>
          <a:ext cx="2407332" cy="962932"/>
        </a:xfrm>
        <a:prstGeom prst="chevron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Field Development Planning</a:t>
          </a:r>
        </a:p>
      </dsp:txBody>
      <dsp:txXfrm>
        <a:off x="485601" y="1764132"/>
        <a:ext cx="1444400" cy="962932"/>
      </dsp:txXfrm>
    </dsp:sp>
    <dsp:sp modelId="{9307E3ED-8A31-4394-9DA1-57E81352BFAF}">
      <dsp:nvSpPr>
        <dsp:cNvPr id="0" name=""/>
        <dsp:cNvSpPr/>
      </dsp:nvSpPr>
      <dsp:spPr>
        <a:xfrm>
          <a:off x="2170734" y="1764132"/>
          <a:ext cx="2407332" cy="962932"/>
        </a:xfrm>
        <a:prstGeom prst="chevron">
          <a:avLst/>
        </a:prstGeom>
        <a:solidFill>
          <a:srgbClr val="7030A0">
            <a:alpha val="8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Development Drilling</a:t>
          </a:r>
        </a:p>
      </dsp:txBody>
      <dsp:txXfrm>
        <a:off x="2652200" y="1764132"/>
        <a:ext cx="1444400" cy="962932"/>
      </dsp:txXfrm>
    </dsp:sp>
    <dsp:sp modelId="{D808DB24-E709-436B-AF2F-EC32978F6BB6}">
      <dsp:nvSpPr>
        <dsp:cNvPr id="0" name=""/>
        <dsp:cNvSpPr/>
      </dsp:nvSpPr>
      <dsp:spPr>
        <a:xfrm>
          <a:off x="4337333" y="1764132"/>
          <a:ext cx="2407332" cy="962932"/>
        </a:xfrm>
        <a:prstGeom prst="chevron">
          <a:avLst/>
        </a:prstGeom>
        <a:solidFill>
          <a:srgbClr val="7030A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Development Execution</a:t>
          </a:r>
        </a:p>
      </dsp:txBody>
      <dsp:txXfrm>
        <a:off x="4818799" y="1764132"/>
        <a:ext cx="1444400" cy="962932"/>
      </dsp:txXfrm>
    </dsp:sp>
    <dsp:sp modelId="{7777DF74-8072-4470-8A76-A5AAF68C6E28}">
      <dsp:nvSpPr>
        <dsp:cNvPr id="0" name=""/>
        <dsp:cNvSpPr/>
      </dsp:nvSpPr>
      <dsp:spPr>
        <a:xfrm>
          <a:off x="6503932" y="1764132"/>
          <a:ext cx="2407332" cy="962932"/>
        </a:xfrm>
        <a:prstGeom prst="chevron">
          <a:avLst/>
        </a:prstGeom>
        <a:solidFill>
          <a:srgbClr val="7030A0">
            <a:alpha val="5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Operations</a:t>
          </a:r>
        </a:p>
      </dsp:txBody>
      <dsp:txXfrm>
        <a:off x="6985398" y="1764132"/>
        <a:ext cx="1444400" cy="962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6" tIns="46543" rIns="93086" bIns="4654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w Cen MT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6" tIns="46543" rIns="93086" bIns="4654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w Cen MT" pitchFamily="34" charset="0"/>
                <a:cs typeface="+mn-cs"/>
              </a:defRPr>
            </a:lvl1pPr>
          </a:lstStyle>
          <a:p>
            <a:pPr>
              <a:defRPr/>
            </a:pPr>
            <a:fld id="{5801C4BB-D7C7-4F64-8004-A1237CF16244}" type="datetimeFigureOut">
              <a:rPr lang="en-US"/>
              <a:pPr>
                <a:defRPr/>
              </a:pPr>
              <a:t>7/3/2019</a:t>
            </a:fld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6" tIns="46543" rIns="93086" bIns="4654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w Cen MT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6" tIns="46543" rIns="93086" bIns="4654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w Cen MT" pitchFamily="34" charset="0"/>
                <a:cs typeface="+mn-cs"/>
              </a:defRPr>
            </a:lvl1pPr>
          </a:lstStyle>
          <a:p>
            <a:pPr>
              <a:defRPr/>
            </a:pPr>
            <a:fld id="{90DE30CC-AECA-4615-B7AD-95A47BEC1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42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3086" tIns="46543" rIns="93086" bIns="4654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3086" tIns="46543" rIns="93086" bIns="4654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19B805-5DE1-4087-8632-D770DD84A5AC}" type="datetimeFigureOut">
              <a:rPr lang="en-GB"/>
              <a:pPr>
                <a:defRPr/>
              </a:pPr>
              <a:t>03/07/2019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696913"/>
            <a:ext cx="503872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86" tIns="46543" rIns="93086" bIns="46543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8013"/>
            <a:ext cx="5486400" cy="4181475"/>
          </a:xfrm>
          <a:prstGeom prst="rect">
            <a:avLst/>
          </a:prstGeom>
        </p:spPr>
        <p:txBody>
          <a:bodyPr vert="horz" lIns="93086" tIns="46543" rIns="93086" bIns="4654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3086" tIns="46543" rIns="93086" bIns="4654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3086" tIns="46543" rIns="93086" bIns="4654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A90B96-BB79-49B4-AB08-847DF31FAB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407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82638" indent="-3000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04913" indent="-239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87513" indent="-239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68525" indent="-239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25725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82925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40125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97325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DF64731-4635-4963-A471-613BDEC0D2AF}" type="slidenum">
              <a:rPr lang="en-GB" altLang="en-US" smtClean="0">
                <a:solidFill>
                  <a:prstClr val="black"/>
                </a:solidFill>
              </a:rPr>
              <a:pPr/>
              <a:t>1</a:t>
            </a:fld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84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97E73-4A0D-44E7-B065-A6EE0A34A52E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747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97E73-4A0D-44E7-B065-A6EE0A34A52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68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Exploration spend is an indicator of the value of investment or commitment towards exploration and discovery. </a:t>
            </a:r>
          </a:p>
          <a:p>
            <a:r>
              <a:rPr lang="en-US" dirty="0"/>
              <a:t>Africa experienced a massive drop in exploration spend of about 71% within the period between 2014 and 2017 . However, expert analysis reveal an average 18% per year growth in exploration spend for the next 12 years.</a:t>
            </a:r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A90B96-BB79-49B4-AB08-847DF31FAB4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513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A90B96-BB79-49B4-AB08-847DF31FAB4D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53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amerdna.com/uimage/full/green-abstract-background-jpg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-122238"/>
            <a:ext cx="9906000" cy="699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ttp://officialpsds.com/images/thumbs/Nigeria-Coat-Of-Arms-psd1957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52400"/>
            <a:ext cx="18161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4267200"/>
            <a:ext cx="8420100" cy="1219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5715000"/>
            <a:ext cx="69342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63900" y="6550025"/>
            <a:ext cx="31369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latin typeface="Century Gothic" pitchFamily="34" charset="0"/>
                <a:cs typeface="+mn-cs"/>
              </a:rPr>
              <a:t>DEPARTMENT OF PETROLEUM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524000"/>
            <a:ext cx="9163050" cy="480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381000"/>
            <a:ext cx="8172450" cy="79216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EECC2E2-3750-4055-A8D2-971F7084FF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amerdna.com/uimage/full/green-abstract-background-jpg.jpg"/>
          <p:cNvPicPr>
            <a:picLocks noChangeAspect="1" noChangeArrowheads="1"/>
          </p:cNvPicPr>
          <p:nvPr/>
        </p:nvPicPr>
        <p:blipFill>
          <a:blip r:embed="rId4" cstate="print">
            <a:lum bright="-48000"/>
          </a:blip>
          <a:srcRect t="22556" r="11964" b="53384"/>
          <a:stretch>
            <a:fillRect/>
          </a:stretch>
        </p:blipFill>
        <p:spPr bwMode="auto">
          <a:xfrm>
            <a:off x="0" y="0"/>
            <a:ext cx="85026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4" descr="http://officialpsds.com/images/thumbs/Nigeria-Coat-Of-Arms-psd1957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85200" y="130175"/>
            <a:ext cx="12382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46950" y="6553200"/>
            <a:ext cx="2311400" cy="2127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66E3083-CF3A-429C-A199-652F19D15C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 bwMode="auto">
          <a:xfrm>
            <a:off x="666751" y="2438400"/>
            <a:ext cx="84201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br>
              <a:rPr lang="en-GB" altLang="en-US" sz="2400" dirty="0">
                <a:solidFill>
                  <a:schemeClr val="bg1"/>
                </a:solidFill>
                <a:latin typeface="+mn-lt"/>
              </a:rPr>
            </a:br>
            <a:r>
              <a:rPr lang="en-GB" altLang="en-US" sz="2400" dirty="0">
                <a:solidFill>
                  <a:srgbClr val="FFC000"/>
                </a:solidFill>
                <a:latin typeface="+mn-lt"/>
              </a:rPr>
              <a:t>A Presentation at the NOG Conference &amp; Exhibition in Abuja, Nigeria</a:t>
            </a:r>
            <a:br>
              <a:rPr lang="en-GB" altLang="en-US" sz="2400" dirty="0">
                <a:solidFill>
                  <a:srgbClr val="FFC000"/>
                </a:solidFill>
                <a:latin typeface="+mn-lt"/>
              </a:rPr>
            </a:br>
            <a:r>
              <a:rPr lang="en-GB" altLang="en-US" sz="2700" dirty="0">
                <a:solidFill>
                  <a:srgbClr val="FF0000"/>
                </a:solidFill>
                <a:latin typeface="+mn-lt"/>
              </a:rPr>
              <a:t>3</a:t>
            </a:r>
            <a:r>
              <a:rPr lang="en-GB" altLang="en-US" sz="2700" baseline="30000" dirty="0">
                <a:solidFill>
                  <a:srgbClr val="FF0000"/>
                </a:solidFill>
                <a:latin typeface="+mn-lt"/>
              </a:rPr>
              <a:t>rd</a:t>
            </a:r>
            <a:r>
              <a:rPr lang="en-GB" altLang="en-US" sz="2700" dirty="0">
                <a:solidFill>
                  <a:srgbClr val="FF0000"/>
                </a:solidFill>
                <a:latin typeface="+mn-lt"/>
              </a:rPr>
              <a:t> July, 2019</a:t>
            </a:r>
            <a:br>
              <a:rPr lang="en-GB" altLang="en-US" sz="2700" dirty="0">
                <a:solidFill>
                  <a:srgbClr val="FF0000"/>
                </a:solidFill>
                <a:latin typeface="+mn-lt"/>
              </a:rPr>
            </a:br>
            <a:br>
              <a:rPr lang="en-GB" altLang="en-US" sz="2400" dirty="0">
                <a:solidFill>
                  <a:srgbClr val="FFC000"/>
                </a:solidFill>
                <a:latin typeface="+mn-lt"/>
              </a:rPr>
            </a:br>
            <a:r>
              <a:rPr lang="en-GB" altLang="en-US" sz="2400" dirty="0">
                <a:solidFill>
                  <a:schemeClr val="bg1"/>
                </a:solidFill>
                <a:latin typeface="+mn-lt"/>
              </a:rPr>
              <a:t>By</a:t>
            </a:r>
            <a:br>
              <a:rPr lang="en-GB" altLang="en-US" sz="2400" dirty="0">
                <a:solidFill>
                  <a:schemeClr val="bg1"/>
                </a:solidFill>
                <a:latin typeface="+mn-lt"/>
              </a:rPr>
            </a:br>
            <a:r>
              <a:rPr lang="en-GB" altLang="en-US" sz="3100" dirty="0">
                <a:solidFill>
                  <a:schemeClr val="bg1"/>
                </a:solidFill>
                <a:latin typeface="+mn-lt"/>
              </a:rPr>
              <a:t>Enorense  Amadasu</a:t>
            </a:r>
            <a:br>
              <a:rPr lang="en-GB" altLang="en-US" sz="2400" dirty="0">
                <a:solidFill>
                  <a:schemeClr val="bg1"/>
                </a:solidFill>
                <a:latin typeface="+mn-lt"/>
              </a:rPr>
            </a:br>
            <a:r>
              <a:rPr lang="en-GB" altLang="en-US" sz="2400" dirty="0">
                <a:solidFill>
                  <a:schemeClr val="bg1"/>
                </a:solidFill>
                <a:latin typeface="+mn-lt"/>
              </a:rPr>
              <a:t>Deputy Director &amp; Head, Upstream Monitoring &amp; Regulation</a:t>
            </a:r>
            <a:br>
              <a:rPr lang="en-GB" altLang="en-US" sz="2200" dirty="0">
                <a:solidFill>
                  <a:schemeClr val="bg1"/>
                </a:solidFill>
                <a:latin typeface="+mn-lt"/>
              </a:rPr>
            </a:br>
            <a:r>
              <a:rPr lang="en-GB" altLang="en-US" sz="2200" dirty="0">
                <a:solidFill>
                  <a:srgbClr val="FFC000"/>
                </a:solidFill>
                <a:latin typeface="+mn-lt"/>
              </a:rPr>
              <a:t>THE DEPARTMENT OF PETROLEUM RESOURCES (DPR)</a:t>
            </a:r>
            <a:br>
              <a:rPr lang="en-GB" altLang="en-US" sz="2200" dirty="0">
                <a:solidFill>
                  <a:srgbClr val="FFC000"/>
                </a:solidFill>
                <a:latin typeface="+mn-lt"/>
              </a:rPr>
            </a:br>
            <a:r>
              <a:rPr lang="en-GB" altLang="en-US" sz="2700" dirty="0">
                <a:solidFill>
                  <a:srgbClr val="FF0000"/>
                </a:solidFill>
                <a:latin typeface="+mn-lt"/>
              </a:rPr>
              <a:t>NIGERIAN OIL AND GAS REGULATORY AGENCY</a:t>
            </a:r>
            <a:br>
              <a:rPr lang="en-GB" altLang="en-US" sz="3100" dirty="0">
                <a:solidFill>
                  <a:srgbClr val="FFC000"/>
                </a:solidFill>
                <a:latin typeface="+mn-lt"/>
              </a:rPr>
            </a:br>
            <a:br>
              <a:rPr lang="en-GB" altLang="en-US" sz="3100" dirty="0">
                <a:solidFill>
                  <a:srgbClr val="FFC000"/>
                </a:solidFill>
                <a:latin typeface="+mn-lt"/>
              </a:rPr>
            </a:br>
            <a:br>
              <a:rPr lang="en-GB" altLang="en-US" sz="3100" dirty="0">
                <a:solidFill>
                  <a:srgbClr val="FFC000"/>
                </a:solidFill>
                <a:latin typeface="+mn-lt"/>
              </a:rPr>
            </a:br>
            <a:br>
              <a:rPr lang="en-GB" altLang="en-US" sz="3100" dirty="0">
                <a:solidFill>
                  <a:schemeClr val="bg1"/>
                </a:solidFill>
                <a:latin typeface="+mn-lt"/>
              </a:rPr>
            </a:br>
            <a:br>
              <a:rPr lang="en-GB" altLang="en-US" sz="3100" dirty="0">
                <a:solidFill>
                  <a:schemeClr val="bg1"/>
                </a:solidFill>
                <a:latin typeface="+mn-lt"/>
              </a:rPr>
            </a:br>
            <a:br>
              <a:rPr lang="en-GB" altLang="en-US" sz="3100" dirty="0">
                <a:solidFill>
                  <a:schemeClr val="bg1"/>
                </a:solidFill>
                <a:latin typeface="+mn-lt"/>
              </a:rPr>
            </a:br>
            <a:br>
              <a:rPr lang="en-GB" altLang="en-US" sz="2200" dirty="0">
                <a:solidFill>
                  <a:schemeClr val="bg1"/>
                </a:solidFill>
                <a:latin typeface="+mn-lt"/>
              </a:rPr>
            </a:br>
            <a:br>
              <a:rPr lang="en-GB" altLang="en-US" sz="2200" dirty="0">
                <a:solidFill>
                  <a:schemeClr val="bg1"/>
                </a:solidFill>
                <a:latin typeface="+mn-lt"/>
              </a:rPr>
            </a:br>
            <a:endParaRPr lang="en-GB" altLang="en-US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898" y="1676400"/>
            <a:ext cx="9753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chemeClr val="bg1"/>
                </a:solidFill>
              </a:rPr>
              <a:t>“Upstream Opportunities in the Nigerian Oil and Gas Industry 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5943600"/>
            <a:ext cx="9906000" cy="512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75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289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542EA3-D5E4-49BA-856D-BBBF16193CEF}" type="slidenum">
              <a:rPr kumimoji="0" lang="en-GB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304800" y="496745"/>
          <a:ext cx="9067800" cy="4792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457200" y="2634207"/>
          <a:ext cx="8915400" cy="4792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9372600" y="3031717"/>
            <a:ext cx="27432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658350" y="3043286"/>
            <a:ext cx="0" cy="9144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57200" y="3972048"/>
            <a:ext cx="92011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57197" y="3960475"/>
            <a:ext cx="3" cy="9144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57196" y="4887406"/>
            <a:ext cx="457200" cy="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7199" y="1471439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Bid rounds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Farm-in Opportunities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Technical and Financial                          Partnership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85024" y="1406652"/>
            <a:ext cx="2115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Equipment Supply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Equipment Leasing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‘Acquisition Vessels’ for </a:t>
            </a:r>
            <a:r>
              <a:rPr lang="en-US" sz="1400" b="1" dirty="0">
                <a:solidFill>
                  <a:srgbClr val="002060"/>
                </a:solidFill>
                <a:latin typeface="Calibri"/>
                <a:cs typeface="+mn-cs"/>
              </a:rPr>
              <a:t>offshore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Terrains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43585" y="1406651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Rig Supply and Leasing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Drilling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Allied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Inland Basins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05785" y="140665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Rig Supply and Leasing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Drilling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Allied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Consumables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199" y="5453786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Development of Upstream   Fields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Strategic Partnership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Ultra Deep water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19400" y="543045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Rig Supply and Leasing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Drilling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Allied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43585" y="5430450"/>
            <a:ext cx="2362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Equipment Supplies        (Rigs, FPSOs, FSOs, EPF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Pipelines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Gas Processing Plants                      Partnership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8935" y="543045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Funding Partnership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Operations &amp; Maintenance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094EBAF3-552A-4596-8734-0FABC8238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8600"/>
            <a:ext cx="8305800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Opportunities Across Upstream Value Chain</a:t>
            </a:r>
            <a:endParaRPr lang="en-US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32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85" name="Freeform 29">
            <a:extLst>
              <a:ext uri="{FF2B5EF4-FFF2-40B4-BE49-F238E27FC236}">
                <a16:creationId xmlns:a16="http://schemas.microsoft.com/office/drawing/2014/main" id="{1EEDE030-CF31-4FAA-9477-FC8279542555}"/>
              </a:ext>
            </a:extLst>
          </p:cNvPr>
          <p:cNvSpPr>
            <a:spLocks/>
          </p:cNvSpPr>
          <p:nvPr/>
        </p:nvSpPr>
        <p:spPr bwMode="gray">
          <a:xfrm>
            <a:off x="15181" y="3283624"/>
            <a:ext cx="5699819" cy="1451074"/>
          </a:xfrm>
          <a:custGeom>
            <a:avLst/>
            <a:gdLst>
              <a:gd name="T0" fmla="*/ 2216 w 4419"/>
              <a:gd name="T1" fmla="*/ 584 h 1125"/>
              <a:gd name="T2" fmla="*/ 963 w 4419"/>
              <a:gd name="T3" fmla="*/ 122 h 1125"/>
              <a:gd name="T4" fmla="*/ 1 w 4419"/>
              <a:gd name="T5" fmla="*/ 550 h 1125"/>
              <a:gd name="T6" fmla="*/ 888 w 4419"/>
              <a:gd name="T7" fmla="*/ 1038 h 1125"/>
              <a:gd name="T8" fmla="*/ 2216 w 4419"/>
              <a:gd name="T9" fmla="*/ 645 h 1125"/>
              <a:gd name="T10" fmla="*/ 3443 w 4419"/>
              <a:gd name="T11" fmla="*/ 1057 h 1125"/>
              <a:gd name="T12" fmla="*/ 4405 w 4419"/>
              <a:gd name="T13" fmla="*/ 590 h 1125"/>
              <a:gd name="T14" fmla="*/ 3497 w 4419"/>
              <a:gd name="T15" fmla="*/ 129 h 1125"/>
              <a:gd name="T16" fmla="*/ 2216 w 4419"/>
              <a:gd name="T17" fmla="*/ 584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9" h="1125">
                <a:moveTo>
                  <a:pt x="2216" y="584"/>
                </a:moveTo>
                <a:cubicBezTo>
                  <a:pt x="1769" y="582"/>
                  <a:pt x="1490" y="244"/>
                  <a:pt x="963" y="122"/>
                </a:cubicBezTo>
                <a:cubicBezTo>
                  <a:pt x="437" y="0"/>
                  <a:pt x="0" y="204"/>
                  <a:pt x="1" y="550"/>
                </a:cubicBezTo>
                <a:cubicBezTo>
                  <a:pt x="2" y="896"/>
                  <a:pt x="389" y="1066"/>
                  <a:pt x="888" y="1038"/>
                </a:cubicBezTo>
                <a:cubicBezTo>
                  <a:pt x="1387" y="1010"/>
                  <a:pt x="1756" y="644"/>
                  <a:pt x="2216" y="645"/>
                </a:cubicBezTo>
                <a:cubicBezTo>
                  <a:pt x="2676" y="646"/>
                  <a:pt x="2908" y="989"/>
                  <a:pt x="3443" y="1057"/>
                </a:cubicBezTo>
                <a:cubicBezTo>
                  <a:pt x="3978" y="1125"/>
                  <a:pt x="4391" y="936"/>
                  <a:pt x="4405" y="590"/>
                </a:cubicBezTo>
                <a:cubicBezTo>
                  <a:pt x="4419" y="244"/>
                  <a:pt x="3937" y="34"/>
                  <a:pt x="3497" y="129"/>
                </a:cubicBezTo>
                <a:cubicBezTo>
                  <a:pt x="3057" y="224"/>
                  <a:pt x="2663" y="586"/>
                  <a:pt x="2216" y="584"/>
                </a:cubicBezTo>
                <a:close/>
              </a:path>
            </a:pathLst>
          </a:custGeom>
          <a:gradFill rotWithShape="1">
            <a:gsLst>
              <a:gs pos="0">
                <a:srgbClr val="DDDDDD">
                  <a:gamma/>
                  <a:shade val="76078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Bottom">
              <a:rot lat="18900000" lon="0" rev="0"/>
            </a:camera>
            <a:lightRig rig="legacyNormal2" dir="b"/>
          </a:scene3d>
          <a:sp3d extrusionH="430200" prstMaterial="legacyMetal">
            <a:bevelT w="13500" h="13500" prst="angle"/>
            <a:bevelB w="13500" h="13500" prst="angle"/>
            <a:extrusionClr>
              <a:srgbClr val="DDDDDD"/>
            </a:extrusionClr>
            <a:contourClr>
              <a:srgbClr val="DDDDDD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NG" sz="1463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03486" name="Oval 30">
            <a:extLst>
              <a:ext uri="{FF2B5EF4-FFF2-40B4-BE49-F238E27FC236}">
                <a16:creationId xmlns:a16="http://schemas.microsoft.com/office/drawing/2014/main" id="{D001B06F-8D42-421D-AC41-E354AA404C0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34692" y="3928546"/>
            <a:ext cx="410170" cy="202505"/>
          </a:xfrm>
          <a:prstGeom prst="ellipse">
            <a:avLst/>
          </a:prstGeom>
          <a:solidFill>
            <a:srgbClr val="161614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NG" sz="1463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03488" name="Oval 32">
            <a:extLst>
              <a:ext uri="{FF2B5EF4-FFF2-40B4-BE49-F238E27FC236}">
                <a16:creationId xmlns:a16="http://schemas.microsoft.com/office/drawing/2014/main" id="{F2AE229E-D900-4BD1-B9B5-B290958B9A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803276" y="3836965"/>
            <a:ext cx="410170" cy="176709"/>
          </a:xfrm>
          <a:prstGeom prst="ellipse">
            <a:avLst/>
          </a:prstGeom>
          <a:solidFill>
            <a:srgbClr val="161614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NG" sz="1463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03489" name="Oval 33">
            <a:extLst>
              <a:ext uri="{FF2B5EF4-FFF2-40B4-BE49-F238E27FC236}">
                <a16:creationId xmlns:a16="http://schemas.microsoft.com/office/drawing/2014/main" id="{C6514C69-0882-4E8A-9A52-2AF3092FFAC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366601" y="1433601"/>
            <a:ext cx="376634" cy="157361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scene3d>
            <a:camera prst="legacyObliqueBottom"/>
            <a:lightRig rig="legacyNormal3" dir="l"/>
          </a:scene3d>
          <a:sp3d extrusionH="5053000" prstMaterial="legacyPlastic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NG" sz="1463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03490" name="Oval 34">
            <a:extLst>
              <a:ext uri="{FF2B5EF4-FFF2-40B4-BE49-F238E27FC236}">
                <a16:creationId xmlns:a16="http://schemas.microsoft.com/office/drawing/2014/main" id="{EEC56DE0-371D-4167-8E1B-A199A77FF07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8310" y="3887271"/>
            <a:ext cx="410170" cy="202505"/>
          </a:xfrm>
          <a:prstGeom prst="ellipse">
            <a:avLst/>
          </a:prstGeom>
          <a:solidFill>
            <a:srgbClr val="161614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NG" sz="1463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03491" name="Oval 35">
            <a:extLst>
              <a:ext uri="{FF2B5EF4-FFF2-40B4-BE49-F238E27FC236}">
                <a16:creationId xmlns:a16="http://schemas.microsoft.com/office/drawing/2014/main" id="{033C8CCC-7583-46B2-8C6D-96D947469A6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5078" y="2961678"/>
            <a:ext cx="376634" cy="157361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scene3d>
            <a:camera prst="legacyObliqueBottom"/>
            <a:lightRig rig="legacyNormal3" dir="l"/>
          </a:scene3d>
          <a:sp3d extrusionH="1878000" prstMaterial="legacyPlastic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NG" sz="1463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03492" name="Oval 36">
            <a:extLst>
              <a:ext uri="{FF2B5EF4-FFF2-40B4-BE49-F238E27FC236}">
                <a16:creationId xmlns:a16="http://schemas.microsoft.com/office/drawing/2014/main" id="{9E243016-0173-4C50-BEA9-24B744F8DC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54601" y="3910488"/>
            <a:ext cx="410170" cy="202505"/>
          </a:xfrm>
          <a:prstGeom prst="ellipse">
            <a:avLst/>
          </a:prstGeom>
          <a:solidFill>
            <a:srgbClr val="161614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NG" sz="1463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03494" name="Oval 38">
            <a:extLst>
              <a:ext uri="{FF2B5EF4-FFF2-40B4-BE49-F238E27FC236}">
                <a16:creationId xmlns:a16="http://schemas.microsoft.com/office/drawing/2014/main" id="{DDE3B856-761F-4A3D-9B7D-31D6AD3F64D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23186" y="3793111"/>
            <a:ext cx="410170" cy="202506"/>
          </a:xfrm>
          <a:prstGeom prst="ellipse">
            <a:avLst/>
          </a:prstGeom>
          <a:solidFill>
            <a:srgbClr val="161614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NG" sz="1463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03496" name="Oval 40">
            <a:extLst>
              <a:ext uri="{FF2B5EF4-FFF2-40B4-BE49-F238E27FC236}">
                <a16:creationId xmlns:a16="http://schemas.microsoft.com/office/drawing/2014/main" id="{3880C30A-205C-4082-8FAA-5D6DFBDC1EF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8220" y="3869213"/>
            <a:ext cx="410170" cy="202505"/>
          </a:xfrm>
          <a:prstGeom prst="ellipse">
            <a:avLst/>
          </a:prstGeom>
          <a:solidFill>
            <a:srgbClr val="161614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NG" sz="1463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03498" name="Text Box 42">
            <a:extLst>
              <a:ext uri="{FF2B5EF4-FFF2-40B4-BE49-F238E27FC236}">
                <a16:creationId xmlns:a16="http://schemas.microsoft.com/office/drawing/2014/main" id="{AD674354-D634-4EA9-9500-4E8A6793C7B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-76200" y="4167426"/>
            <a:ext cx="5867400" cy="83484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93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Field Development: Expected Rates (kopd) </a:t>
            </a:r>
            <a:endParaRPr lang="en-NG" sz="193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NG" sz="193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3501" name="Text Box 45">
            <a:extLst>
              <a:ext uri="{FF2B5EF4-FFF2-40B4-BE49-F238E27FC236}">
                <a16:creationId xmlns:a16="http://schemas.microsoft.com/office/drawing/2014/main" id="{DB60A45A-93E1-49BB-8A26-C3C7E15FB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67" y="2672608"/>
            <a:ext cx="672008" cy="31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80808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NG" sz="1463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110</a:t>
            </a:r>
          </a:p>
        </p:txBody>
      </p:sp>
      <p:sp>
        <p:nvSpPr>
          <p:cNvPr id="403508" name="Oval 52">
            <a:extLst>
              <a:ext uri="{FF2B5EF4-FFF2-40B4-BE49-F238E27FC236}">
                <a16:creationId xmlns:a16="http://schemas.microsoft.com/office/drawing/2014/main" id="{98F99E58-A33D-4D2B-83E0-D7704868EDB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91200" y="1331517"/>
            <a:ext cx="183158" cy="183158"/>
          </a:xfrm>
          <a:prstGeom prst="ellipse">
            <a:avLst/>
          </a:prstGeom>
          <a:solidFill>
            <a:schemeClr val="hlink"/>
          </a:soli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NG" sz="1463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03509" name="Oval 53">
            <a:extLst>
              <a:ext uri="{FF2B5EF4-FFF2-40B4-BE49-F238E27FC236}">
                <a16:creationId xmlns:a16="http://schemas.microsoft.com/office/drawing/2014/main" id="{9A2FDC9E-2354-4084-8D3D-06A083031BD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91200" y="1642369"/>
            <a:ext cx="183158" cy="183158"/>
          </a:xfrm>
          <a:prstGeom prst="ellipse">
            <a:avLst/>
          </a:prstGeom>
          <a:solidFill>
            <a:schemeClr val="folHlink"/>
          </a:soli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NG" sz="1463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03510" name="Oval 54">
            <a:extLst>
              <a:ext uri="{FF2B5EF4-FFF2-40B4-BE49-F238E27FC236}">
                <a16:creationId xmlns:a16="http://schemas.microsoft.com/office/drawing/2014/main" id="{E30C25D6-E855-4235-906A-16A1311232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91200" y="1962250"/>
            <a:ext cx="183158" cy="183158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NG" sz="1463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03511" name="Text Box 55">
            <a:extLst>
              <a:ext uri="{FF2B5EF4-FFF2-40B4-BE49-F238E27FC236}">
                <a16:creationId xmlns:a16="http://schemas.microsoft.com/office/drawing/2014/main" id="{33FB32D8-760E-40F2-872B-4EB47A843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4010" y="1295400"/>
            <a:ext cx="1652190" cy="26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80808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NG" sz="1138" b="1" dirty="0">
                <a:solidFill>
                  <a:srgbClr val="002060"/>
                </a:solidFill>
                <a:latin typeface="Arial" panose="020B0604020202020204" pitchFamily="34" charset="0"/>
              </a:rPr>
              <a:t>OML 145 – </a:t>
            </a:r>
            <a:r>
              <a:rPr lang="en-US" altLang="en-NG" sz="1138" b="1" dirty="0" err="1">
                <a:solidFill>
                  <a:srgbClr val="002060"/>
                </a:solidFill>
                <a:latin typeface="Arial" panose="020B0604020202020204" pitchFamily="34" charset="0"/>
              </a:rPr>
              <a:t>Uge</a:t>
            </a:r>
            <a:r>
              <a:rPr lang="en-US" altLang="en-NG" sz="1138" b="1" dirty="0">
                <a:solidFill>
                  <a:srgbClr val="002060"/>
                </a:solidFill>
                <a:latin typeface="Arial" panose="020B0604020202020204" pitchFamily="34" charset="0"/>
              </a:rPr>
              <a:t> field </a:t>
            </a:r>
          </a:p>
        </p:txBody>
      </p:sp>
      <p:sp>
        <p:nvSpPr>
          <p:cNvPr id="403512" name="Text Box 56">
            <a:extLst>
              <a:ext uri="{FF2B5EF4-FFF2-40B4-BE49-F238E27FC236}">
                <a16:creationId xmlns:a16="http://schemas.microsoft.com/office/drawing/2014/main" id="{02ADE3C6-E79F-47F1-951B-E660CDFC9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4010" y="1606252"/>
            <a:ext cx="3023790" cy="26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80808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NG" sz="1138" b="1" dirty="0">
                <a:solidFill>
                  <a:srgbClr val="002060"/>
                </a:solidFill>
                <a:latin typeface="Arial" panose="020B0604020202020204" pitchFamily="34" charset="0"/>
              </a:rPr>
              <a:t>OML 118 - Bonga Southwest / </a:t>
            </a:r>
            <a:r>
              <a:rPr lang="en-US" altLang="en-NG" sz="1138" b="1" dirty="0" err="1">
                <a:solidFill>
                  <a:srgbClr val="002060"/>
                </a:solidFill>
                <a:latin typeface="Arial" panose="020B0604020202020204" pitchFamily="34" charset="0"/>
              </a:rPr>
              <a:t>Aparo</a:t>
            </a:r>
            <a:r>
              <a:rPr lang="en-US" altLang="en-NG" sz="1138" b="1" dirty="0">
                <a:solidFill>
                  <a:srgbClr val="002060"/>
                </a:solidFill>
                <a:latin typeface="Arial" panose="020B0604020202020204" pitchFamily="34" charset="0"/>
              </a:rPr>
              <a:t> field </a:t>
            </a:r>
          </a:p>
        </p:txBody>
      </p:sp>
      <p:sp>
        <p:nvSpPr>
          <p:cNvPr id="403513" name="Text Box 57">
            <a:extLst>
              <a:ext uri="{FF2B5EF4-FFF2-40B4-BE49-F238E27FC236}">
                <a16:creationId xmlns:a16="http://schemas.microsoft.com/office/drawing/2014/main" id="{F0830232-0BD0-4A90-B53B-9857BBBFE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4010" y="1935163"/>
            <a:ext cx="1652190" cy="26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80808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NG" sz="1138" b="1" dirty="0">
                <a:solidFill>
                  <a:srgbClr val="002060"/>
                </a:solidFill>
                <a:latin typeface="Arial" panose="020B0604020202020204" pitchFamily="34" charset="0"/>
              </a:rPr>
              <a:t>OML 133 – </a:t>
            </a:r>
            <a:r>
              <a:rPr lang="en-US" altLang="en-NG" sz="1138" b="1" dirty="0" err="1">
                <a:solidFill>
                  <a:srgbClr val="002060"/>
                </a:solidFill>
                <a:latin typeface="Arial" panose="020B0604020202020204" pitchFamily="34" charset="0"/>
              </a:rPr>
              <a:t>Bosi</a:t>
            </a:r>
            <a:r>
              <a:rPr lang="en-US" altLang="en-NG" sz="1138" b="1" dirty="0">
                <a:solidFill>
                  <a:srgbClr val="002060"/>
                </a:solidFill>
                <a:latin typeface="Arial" panose="020B0604020202020204" pitchFamily="34" charset="0"/>
              </a:rPr>
              <a:t> field</a:t>
            </a:r>
          </a:p>
        </p:txBody>
      </p:sp>
      <p:sp>
        <p:nvSpPr>
          <p:cNvPr id="403515" name="Rectangle 59">
            <a:extLst>
              <a:ext uri="{FF2B5EF4-FFF2-40B4-BE49-F238E27FC236}">
                <a16:creationId xmlns:a16="http://schemas.microsoft.com/office/drawing/2014/main" id="{63F26DFD-4F5D-4CC7-B573-42BEC341E0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Investment Opportunities in Deepwater</a:t>
            </a:r>
            <a:endParaRPr lang="en-US" altLang="en-NG" dirty="0">
              <a:solidFill>
                <a:srgbClr val="002060"/>
              </a:solidFill>
            </a:endParaRPr>
          </a:p>
        </p:txBody>
      </p:sp>
      <p:sp>
        <p:nvSpPr>
          <p:cNvPr id="40" name="Text Box 48">
            <a:extLst>
              <a:ext uri="{FF2B5EF4-FFF2-40B4-BE49-F238E27FC236}">
                <a16:creationId xmlns:a16="http://schemas.microsoft.com/office/drawing/2014/main" id="{16B90BBD-C6C4-449F-98AC-391F82623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4325" y="3169943"/>
            <a:ext cx="531416" cy="31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80808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NG" sz="1463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41" name="Oval 37">
            <a:extLst>
              <a:ext uri="{FF2B5EF4-FFF2-40B4-BE49-F238E27FC236}">
                <a16:creationId xmlns:a16="http://schemas.microsoft.com/office/drawing/2014/main" id="{C0846FD3-28C1-4F7F-A140-F57B862FEA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8407" y="2543575"/>
            <a:ext cx="376634" cy="15736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Bottom"/>
            <a:lightRig rig="legacyNormal3" dir="l"/>
          </a:scene3d>
          <a:sp3d extrusionH="2513000" prstMaterial="legacyPlastic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NG" sz="1463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2" name="Text Box 49">
            <a:extLst>
              <a:ext uri="{FF2B5EF4-FFF2-40B4-BE49-F238E27FC236}">
                <a16:creationId xmlns:a16="http://schemas.microsoft.com/office/drawing/2014/main" id="{B0691F56-9166-4AC3-9C07-841F1751E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9035" y="1307989"/>
            <a:ext cx="531416" cy="31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80808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NG" sz="1463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43" name="Oval 40">
            <a:extLst>
              <a:ext uri="{FF2B5EF4-FFF2-40B4-BE49-F238E27FC236}">
                <a16:creationId xmlns:a16="http://schemas.microsoft.com/office/drawing/2014/main" id="{6672B398-A1A0-474D-9D3A-CC26652C716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92415" y="3935816"/>
            <a:ext cx="410170" cy="202505"/>
          </a:xfrm>
          <a:prstGeom prst="ellipse">
            <a:avLst/>
          </a:prstGeom>
          <a:solidFill>
            <a:srgbClr val="161614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NG" sz="1463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4" name="Oval 40">
            <a:extLst>
              <a:ext uri="{FF2B5EF4-FFF2-40B4-BE49-F238E27FC236}">
                <a16:creationId xmlns:a16="http://schemas.microsoft.com/office/drawing/2014/main" id="{1EA645F4-5623-44FA-BA50-CB853D8032A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40496" y="3942323"/>
            <a:ext cx="410170" cy="202505"/>
          </a:xfrm>
          <a:prstGeom prst="ellipse">
            <a:avLst/>
          </a:prstGeom>
          <a:solidFill>
            <a:srgbClr val="161614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sy="5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NG" sz="1463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6" name="AutoShape 9">
            <a:extLst>
              <a:ext uri="{FF2B5EF4-FFF2-40B4-BE49-F238E27FC236}">
                <a16:creationId xmlns:a16="http://schemas.microsoft.com/office/drawing/2014/main" id="{96288C4D-28D1-47A7-9B31-16FE44FEB6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15743" y="1594800"/>
            <a:ext cx="378000" cy="2520000"/>
          </a:xfrm>
          <a:prstGeom prst="can">
            <a:avLst>
              <a:gd name="adj" fmla="val 25267"/>
            </a:avLst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NG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AutoShape 9">
            <a:extLst>
              <a:ext uri="{FF2B5EF4-FFF2-40B4-BE49-F238E27FC236}">
                <a16:creationId xmlns:a16="http://schemas.microsoft.com/office/drawing/2014/main" id="{A511C939-ACE9-4754-A8B1-A197DB0F032D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70686" y="1569776"/>
            <a:ext cx="378000" cy="2520000"/>
          </a:xfrm>
          <a:prstGeom prst="can">
            <a:avLst>
              <a:gd name="adj" fmla="val 25267"/>
            </a:avLst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NG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AutoShape 9">
            <a:extLst>
              <a:ext uri="{FF2B5EF4-FFF2-40B4-BE49-F238E27FC236}">
                <a16:creationId xmlns:a16="http://schemas.microsoft.com/office/drawing/2014/main" id="{34139533-3323-4EC2-942E-9EA65711A13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56858" y="2895572"/>
            <a:ext cx="378000" cy="1224000"/>
          </a:xfrm>
          <a:prstGeom prst="can">
            <a:avLst>
              <a:gd name="adj" fmla="val 25267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NG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AutoShape 9">
            <a:extLst>
              <a:ext uri="{FF2B5EF4-FFF2-40B4-BE49-F238E27FC236}">
                <a16:creationId xmlns:a16="http://schemas.microsoft.com/office/drawing/2014/main" id="{F7FBDEC3-2D31-44C2-90DE-8440F8B170B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38588" y="3480509"/>
            <a:ext cx="378000" cy="504000"/>
          </a:xfrm>
          <a:prstGeom prst="can">
            <a:avLst>
              <a:gd name="adj" fmla="val 25267"/>
            </a:avLst>
          </a:prstGeom>
          <a:solidFill>
            <a:srgbClr val="00B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NG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45">
            <a:extLst>
              <a:ext uri="{FF2B5EF4-FFF2-40B4-BE49-F238E27FC236}">
                <a16:creationId xmlns:a16="http://schemas.microsoft.com/office/drawing/2014/main" id="{F0703DD9-1470-4782-9EA1-5CA7C6EB0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044" y="2620040"/>
            <a:ext cx="672008" cy="31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80808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NG" sz="1463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120</a:t>
            </a:r>
          </a:p>
        </p:txBody>
      </p:sp>
      <p:sp>
        <p:nvSpPr>
          <p:cNvPr id="52" name="Text Box 45">
            <a:extLst>
              <a:ext uri="{FF2B5EF4-FFF2-40B4-BE49-F238E27FC236}">
                <a16:creationId xmlns:a16="http://schemas.microsoft.com/office/drawing/2014/main" id="{A615737D-84A4-4C2E-9267-852D96E2A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454" y="2295050"/>
            <a:ext cx="672008" cy="31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80808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NG" sz="1463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140</a:t>
            </a:r>
          </a:p>
        </p:txBody>
      </p:sp>
      <p:sp>
        <p:nvSpPr>
          <p:cNvPr id="53" name="Text Box 45">
            <a:extLst>
              <a:ext uri="{FF2B5EF4-FFF2-40B4-BE49-F238E27FC236}">
                <a16:creationId xmlns:a16="http://schemas.microsoft.com/office/drawing/2014/main" id="{46FC0C65-B944-420B-A0B2-A28113114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939" y="1167039"/>
            <a:ext cx="672008" cy="31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80808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NG" sz="1463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225</a:t>
            </a:r>
          </a:p>
        </p:txBody>
      </p:sp>
      <p:sp>
        <p:nvSpPr>
          <p:cNvPr id="54" name="Text Box 49">
            <a:extLst>
              <a:ext uri="{FF2B5EF4-FFF2-40B4-BE49-F238E27FC236}">
                <a16:creationId xmlns:a16="http://schemas.microsoft.com/office/drawing/2014/main" id="{64D1FD84-57B2-443B-925E-23EDE0CE5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5628" y="1274871"/>
            <a:ext cx="531416" cy="31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80808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NG" sz="1463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55" name="Text Box 45">
            <a:extLst>
              <a:ext uri="{FF2B5EF4-FFF2-40B4-BE49-F238E27FC236}">
                <a16:creationId xmlns:a16="http://schemas.microsoft.com/office/drawing/2014/main" id="{33234103-167A-4689-9068-CCF9B4B7B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301" y="3211742"/>
            <a:ext cx="672008" cy="31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80808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NG" sz="1463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60</a:t>
            </a:r>
          </a:p>
        </p:txBody>
      </p:sp>
      <p:sp>
        <p:nvSpPr>
          <p:cNvPr id="56" name="AutoShape 9">
            <a:extLst>
              <a:ext uri="{FF2B5EF4-FFF2-40B4-BE49-F238E27FC236}">
                <a16:creationId xmlns:a16="http://schemas.microsoft.com/office/drawing/2014/main" id="{22413147-D092-4F97-B3B0-E7D20648229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14988" y="3483866"/>
            <a:ext cx="378000" cy="576000"/>
          </a:xfrm>
          <a:prstGeom prst="can">
            <a:avLst>
              <a:gd name="adj" fmla="val 25267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NG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52">
            <a:extLst>
              <a:ext uri="{FF2B5EF4-FFF2-40B4-BE49-F238E27FC236}">
                <a16:creationId xmlns:a16="http://schemas.microsoft.com/office/drawing/2014/main" id="{DBAA089A-FD44-4931-98EA-A641F0F2879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89875" y="2287201"/>
            <a:ext cx="183158" cy="183158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NG" sz="1463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5" name="Oval 53">
            <a:extLst>
              <a:ext uri="{FF2B5EF4-FFF2-40B4-BE49-F238E27FC236}">
                <a16:creationId xmlns:a16="http://schemas.microsoft.com/office/drawing/2014/main" id="{6B0A8113-DAC9-460E-A0FC-5015D090F763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89875" y="2598053"/>
            <a:ext cx="183158" cy="183158"/>
          </a:xfrm>
          <a:prstGeom prst="ellipse">
            <a:avLst/>
          </a:prstGeom>
          <a:solidFill>
            <a:srgbClr val="C00000"/>
          </a:solidFill>
          <a:ln w="12700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NG" sz="1463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6" name="Oval 54">
            <a:extLst>
              <a:ext uri="{FF2B5EF4-FFF2-40B4-BE49-F238E27FC236}">
                <a16:creationId xmlns:a16="http://schemas.microsoft.com/office/drawing/2014/main" id="{2BF978F6-A503-41C2-886D-09194FFB5D63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89875" y="2917934"/>
            <a:ext cx="183158" cy="183158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NG" sz="1463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7" name="Text Box 55">
            <a:extLst>
              <a:ext uri="{FF2B5EF4-FFF2-40B4-BE49-F238E27FC236}">
                <a16:creationId xmlns:a16="http://schemas.microsoft.com/office/drawing/2014/main" id="{3755B35E-F2B2-4340-A20A-9E8C9DB62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2684" y="2251084"/>
            <a:ext cx="2644115" cy="26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80808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NG" sz="1138" b="1" dirty="0">
                <a:solidFill>
                  <a:srgbClr val="002060"/>
                </a:solidFill>
                <a:latin typeface="Arial" panose="020B0604020202020204" pitchFamily="34" charset="0"/>
              </a:rPr>
              <a:t>OPL 245 - Etan field, </a:t>
            </a:r>
            <a:r>
              <a:rPr lang="en-US" altLang="en-NG" sz="1138" b="1" dirty="0" err="1">
                <a:solidFill>
                  <a:srgbClr val="002060"/>
                </a:solidFill>
                <a:latin typeface="Arial" panose="020B0604020202020204" pitchFamily="34" charset="0"/>
              </a:rPr>
              <a:t>Zabazaba</a:t>
            </a:r>
            <a:r>
              <a:rPr lang="en-US" altLang="en-NG" sz="1138" b="1" dirty="0">
                <a:solidFill>
                  <a:srgbClr val="002060"/>
                </a:solidFill>
                <a:latin typeface="Arial" panose="020B0604020202020204" pitchFamily="34" charset="0"/>
              </a:rPr>
              <a:t> field </a:t>
            </a:r>
          </a:p>
        </p:txBody>
      </p:sp>
      <p:sp>
        <p:nvSpPr>
          <p:cNvPr id="68" name="Text Box 56">
            <a:extLst>
              <a:ext uri="{FF2B5EF4-FFF2-40B4-BE49-F238E27FC236}">
                <a16:creationId xmlns:a16="http://schemas.microsoft.com/office/drawing/2014/main" id="{AA2F6976-B0D4-49A9-B4AC-E1FD1331D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2684" y="2561936"/>
            <a:ext cx="3253716" cy="26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80808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NG" sz="1138" b="1" dirty="0">
                <a:solidFill>
                  <a:srgbClr val="002060"/>
                </a:solidFill>
                <a:latin typeface="Arial" panose="020B0604020202020204" pitchFamily="34" charset="0"/>
              </a:rPr>
              <a:t>OML 130 - Egina field (currently ramping up) </a:t>
            </a:r>
          </a:p>
        </p:txBody>
      </p:sp>
      <p:sp>
        <p:nvSpPr>
          <p:cNvPr id="69" name="Text Box 57">
            <a:extLst>
              <a:ext uri="{FF2B5EF4-FFF2-40B4-BE49-F238E27FC236}">
                <a16:creationId xmlns:a16="http://schemas.microsoft.com/office/drawing/2014/main" id="{C0A7107D-4B17-435A-BA6B-12C55B2EA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2684" y="2890847"/>
            <a:ext cx="2491715" cy="53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80808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NG" sz="1138" b="1" dirty="0">
                <a:solidFill>
                  <a:srgbClr val="002060"/>
                </a:solidFill>
                <a:latin typeface="Arial" panose="020B0604020202020204" pitchFamily="34" charset="0"/>
              </a:rPr>
              <a:t>OML 130 - Egina South field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NG" sz="1138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0" name="Oval 52">
            <a:extLst>
              <a:ext uri="{FF2B5EF4-FFF2-40B4-BE49-F238E27FC236}">
                <a16:creationId xmlns:a16="http://schemas.microsoft.com/office/drawing/2014/main" id="{A4D965EC-5B05-4CB9-9A4B-0CBBEA1E990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99825" y="3224111"/>
            <a:ext cx="183158" cy="183158"/>
          </a:xfrm>
          <a:prstGeom prst="ellipse">
            <a:avLst/>
          </a:prstGeom>
          <a:solidFill>
            <a:srgbClr val="00B050"/>
          </a:solidFill>
          <a:ln w="12700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NG" sz="1463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1" name="Oval 53">
            <a:extLst>
              <a:ext uri="{FF2B5EF4-FFF2-40B4-BE49-F238E27FC236}">
                <a16:creationId xmlns:a16="http://schemas.microsoft.com/office/drawing/2014/main" id="{0B7AA656-62BF-4C83-B4F3-4D370661A25F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99825" y="3534963"/>
            <a:ext cx="183158" cy="183158"/>
          </a:xfrm>
          <a:prstGeom prst="ellipse">
            <a:avLst/>
          </a:prstGeom>
          <a:solidFill>
            <a:schemeClr val="tx1"/>
          </a:solidFill>
          <a:ln w="12700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NG" sz="1463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3" name="Text Box 55">
            <a:extLst>
              <a:ext uri="{FF2B5EF4-FFF2-40B4-BE49-F238E27FC236}">
                <a16:creationId xmlns:a16="http://schemas.microsoft.com/office/drawing/2014/main" id="{1D0E9FD2-4522-49C0-9657-508AB82D8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2634" y="3187994"/>
            <a:ext cx="2100765" cy="26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80808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NG" sz="1138" b="1" dirty="0">
                <a:solidFill>
                  <a:srgbClr val="002060"/>
                </a:solidFill>
                <a:latin typeface="Arial" panose="020B0604020202020204" pitchFamily="34" charset="0"/>
              </a:rPr>
              <a:t>OML 130 - </a:t>
            </a:r>
            <a:r>
              <a:rPr lang="en-US" altLang="en-NG" sz="1138" b="1" dirty="0" err="1">
                <a:solidFill>
                  <a:srgbClr val="002060"/>
                </a:solidFill>
                <a:latin typeface="Arial" panose="020B0604020202020204" pitchFamily="34" charset="0"/>
              </a:rPr>
              <a:t>Preowei</a:t>
            </a:r>
            <a:r>
              <a:rPr lang="en-US" altLang="en-NG" sz="1138" b="1" dirty="0">
                <a:solidFill>
                  <a:srgbClr val="002060"/>
                </a:solidFill>
                <a:latin typeface="Arial" panose="020B0604020202020204" pitchFamily="34" charset="0"/>
              </a:rPr>
              <a:t> Field </a:t>
            </a:r>
          </a:p>
        </p:txBody>
      </p:sp>
      <p:sp>
        <p:nvSpPr>
          <p:cNvPr id="74" name="Text Box 56">
            <a:extLst>
              <a:ext uri="{FF2B5EF4-FFF2-40B4-BE49-F238E27FC236}">
                <a16:creationId xmlns:a16="http://schemas.microsoft.com/office/drawing/2014/main" id="{2A89B0E7-FE78-4AE7-83F0-CB521C3B1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2634" y="3498846"/>
            <a:ext cx="1973067" cy="26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80808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NG" sz="1138" b="1" dirty="0">
                <a:solidFill>
                  <a:srgbClr val="002060"/>
                </a:solidFill>
                <a:latin typeface="Arial" panose="020B0604020202020204" pitchFamily="34" charset="0"/>
              </a:rPr>
              <a:t>OML 139 - </a:t>
            </a:r>
            <a:r>
              <a:rPr lang="en-US" altLang="en-NG" sz="1138" b="1" dirty="0" err="1">
                <a:solidFill>
                  <a:srgbClr val="002060"/>
                </a:solidFill>
                <a:latin typeface="Arial" panose="020B0604020202020204" pitchFamily="34" charset="0"/>
              </a:rPr>
              <a:t>Owowo</a:t>
            </a:r>
            <a:r>
              <a:rPr lang="en-US" altLang="en-NG" sz="1138" b="1" dirty="0">
                <a:solidFill>
                  <a:srgbClr val="002060"/>
                </a:solidFill>
                <a:latin typeface="Arial" panose="020B0604020202020204" pitchFamily="34" charset="0"/>
              </a:rPr>
              <a:t> Field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27357F-BB41-470B-842A-507A1A7B69E7}"/>
              </a:ext>
            </a:extLst>
          </p:cNvPr>
          <p:cNvSpPr/>
          <p:nvPr/>
        </p:nvSpPr>
        <p:spPr>
          <a:xfrm>
            <a:off x="4461189" y="5003154"/>
            <a:ext cx="51043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</a:rPr>
              <a:t>	OML 118 – Bonga field</a:t>
            </a:r>
          </a:p>
          <a:p>
            <a:r>
              <a:rPr lang="en-US" sz="2200" b="1" dirty="0">
                <a:solidFill>
                  <a:srgbClr val="002060"/>
                </a:solidFill>
              </a:rPr>
              <a:t>	OML 130 – Akpo field</a:t>
            </a:r>
          </a:p>
          <a:p>
            <a:r>
              <a:rPr lang="en-US" sz="2200" b="1" dirty="0">
                <a:solidFill>
                  <a:srgbClr val="002060"/>
                </a:solidFill>
              </a:rPr>
              <a:t>	OML 127/128 – Agbami Field</a:t>
            </a:r>
          </a:p>
          <a:p>
            <a:r>
              <a:rPr lang="en-US" sz="2200" b="1" dirty="0">
                <a:solidFill>
                  <a:srgbClr val="002060"/>
                </a:solidFill>
              </a:rPr>
              <a:t>	OML 125 – Abo Field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AAC9A6-6D9F-450D-BDB8-358DEEC500C4}"/>
              </a:ext>
            </a:extLst>
          </p:cNvPr>
          <p:cNvSpPr/>
          <p:nvPr/>
        </p:nvSpPr>
        <p:spPr>
          <a:xfrm>
            <a:off x="1208137" y="5501029"/>
            <a:ext cx="1898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highlight>
                  <a:srgbClr val="808000"/>
                </a:highlight>
              </a:rPr>
              <a:t>Mature fields</a:t>
            </a:r>
            <a:endParaRPr lang="en-GB" sz="2400" b="1" dirty="0">
              <a:solidFill>
                <a:schemeClr val="bg1"/>
              </a:solidFill>
              <a:highlight>
                <a:srgbClr val="8080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66A1FD-D785-4C40-A65B-196B9281958D}"/>
              </a:ext>
            </a:extLst>
          </p:cNvPr>
          <p:cNvSpPr/>
          <p:nvPr/>
        </p:nvSpPr>
        <p:spPr>
          <a:xfrm>
            <a:off x="189802" y="5879068"/>
            <a:ext cx="4077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highlight>
                  <a:srgbClr val="808000"/>
                </a:highlight>
              </a:rPr>
              <a:t>Infill drilling And Well Re-entry Programs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87A2DC68-D19F-4C84-A8C6-9D68DC6FDF97}"/>
              </a:ext>
            </a:extLst>
          </p:cNvPr>
          <p:cNvSpPr/>
          <p:nvPr/>
        </p:nvSpPr>
        <p:spPr>
          <a:xfrm>
            <a:off x="4438285" y="4973578"/>
            <a:ext cx="1026900" cy="1503422"/>
          </a:xfrm>
          <a:prstGeom prst="righ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A078B9-48D8-4EBF-B987-8F5FFD6EF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Business Opportunities in FPSO Deployment</a:t>
            </a:r>
            <a:endParaRPr lang="en-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4C426C-45F1-4478-A6C9-52DB9BAF6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906000" cy="443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5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1A8D46-DCBE-4DAA-AE42-C68392100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Discoveries and Exploration Spends – Africa in Perspective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EF9F6-7FBB-44A1-A5EC-49DB05D85A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C2E2-3750-4055-A8D2-971F7084FF3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0B878C-E0F2-48E0-B1F3-60243262C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4" y="1236045"/>
            <a:ext cx="5402232" cy="3040970"/>
          </a:xfrm>
          <a:prstGeom prst="rect">
            <a:avLst/>
          </a:prstGeom>
        </p:spPr>
      </p:pic>
      <p:sp>
        <p:nvSpPr>
          <p:cNvPr id="2" name="Left Brace 1">
            <a:extLst>
              <a:ext uri="{FF2B5EF4-FFF2-40B4-BE49-F238E27FC236}">
                <a16:creationId xmlns:a16="http://schemas.microsoft.com/office/drawing/2014/main" id="{23988D13-4A16-4241-A8DA-EC05CC012E45}"/>
              </a:ext>
            </a:extLst>
          </p:cNvPr>
          <p:cNvSpPr/>
          <p:nvPr/>
        </p:nvSpPr>
        <p:spPr>
          <a:xfrm rot="18300000" flipV="1">
            <a:off x="1748556" y="2457656"/>
            <a:ext cx="432000" cy="756000"/>
          </a:xfrm>
          <a:prstGeom prst="leftBrac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29F225-7D22-4E41-ADF4-E9A45CC36484}"/>
                  </a:ext>
                </a:extLst>
              </p:cNvPr>
              <p:cNvSpPr txBox="1"/>
              <p:nvPr/>
            </p:nvSpPr>
            <p:spPr>
              <a:xfrm>
                <a:off x="1507499" y="2591727"/>
                <a:ext cx="10935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𝟕𝟏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NG" sz="11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29F225-7D22-4E41-ADF4-E9A45CC36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499" y="2591727"/>
                <a:ext cx="1093510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495AD0B-81C7-4BAA-BBA6-349AE4BBB783}"/>
              </a:ext>
            </a:extLst>
          </p:cNvPr>
          <p:cNvSpPr txBox="1"/>
          <p:nvPr/>
        </p:nvSpPr>
        <p:spPr>
          <a:xfrm>
            <a:off x="17820" y="4459711"/>
            <a:ext cx="476053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002060"/>
                </a:solidFill>
              </a:rPr>
              <a:t>Huge decrease in amount spent in exploration between 2014 and 2018</a:t>
            </a:r>
          </a:p>
          <a:p>
            <a:endParaRPr lang="en-US" sz="10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 err="1">
                <a:solidFill>
                  <a:srgbClr val="002060"/>
                </a:solidFill>
              </a:rPr>
              <a:t>Rystad</a:t>
            </a:r>
            <a:r>
              <a:rPr lang="en-US" sz="1400" b="1" dirty="0">
                <a:solidFill>
                  <a:srgbClr val="002060"/>
                </a:solidFill>
              </a:rPr>
              <a:t> Energy predicts an average 18% (Africa) and 15% (global) year-on-year increase in exploration spend for the 12 years period covering 2019 – 2030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002060"/>
                </a:solidFill>
              </a:rPr>
              <a:t>Decline in discoveries; mostly due to challenges posed by above-ground risk (non-technical risk).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NG" sz="14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12B0F-8168-4B3C-9F0C-9D2F29BC6636}"/>
              </a:ext>
            </a:extLst>
          </p:cNvPr>
          <p:cNvSpPr txBox="1"/>
          <p:nvPr/>
        </p:nvSpPr>
        <p:spPr>
          <a:xfrm>
            <a:off x="5274854" y="4339899"/>
            <a:ext cx="4522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>
              <a:solidFill>
                <a:srgbClr val="002060"/>
              </a:solidFill>
            </a:endParaRPr>
          </a:p>
          <a:p>
            <a:endParaRPr lang="en-US" sz="10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002060"/>
                </a:solidFill>
              </a:rPr>
              <a:t>Projections for CAPEX is looking up for Africa; driven by the expected growth in Exploration in the East African region.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NG" sz="1400" b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AFAF29-2792-464E-98B7-D05DA60714A4}"/>
              </a:ext>
            </a:extLst>
          </p:cNvPr>
          <p:cNvSpPr txBox="1"/>
          <p:nvPr/>
        </p:nvSpPr>
        <p:spPr>
          <a:xfrm>
            <a:off x="7308575" y="6553200"/>
            <a:ext cx="2057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Data Source: </a:t>
            </a:r>
            <a:r>
              <a:rPr lang="en-US" sz="1000" dirty="0" err="1"/>
              <a:t>Rystad</a:t>
            </a:r>
            <a:r>
              <a:rPr lang="en-US" sz="1000" dirty="0"/>
              <a:t>, </a:t>
            </a:r>
            <a:r>
              <a:rPr lang="en-US" sz="1000" dirty="0" err="1"/>
              <a:t>Pwc</a:t>
            </a:r>
            <a:r>
              <a:rPr lang="en-US" sz="1000" dirty="0"/>
              <a:t>, EIA</a:t>
            </a:r>
            <a:endParaRPr lang="en-NG" sz="1000" dirty="0"/>
          </a:p>
        </p:txBody>
      </p:sp>
    </p:spTree>
    <p:extLst>
      <p:ext uri="{BB962C8B-B14F-4D97-AF65-F5344CB8AC3E}">
        <p14:creationId xmlns:p14="http://schemas.microsoft.com/office/powerpoint/2010/main" val="3381131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736315-249D-476B-929D-6854B2938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u="sng" dirty="0"/>
              <a:t>Ghana</a:t>
            </a:r>
            <a:r>
              <a:rPr lang="en-US" dirty="0"/>
              <a:t>: Ghanaian Licensing Round is ongoing: </a:t>
            </a:r>
            <a:r>
              <a:rPr lang="en-US" dirty="0">
                <a:solidFill>
                  <a:srgbClr val="FF0000"/>
                </a:solidFill>
              </a:rPr>
              <a:t>Six(6) blocks </a:t>
            </a:r>
            <a:r>
              <a:rPr lang="en-US" dirty="0"/>
              <a:t>in the </a:t>
            </a:r>
            <a:r>
              <a:rPr lang="en-US" dirty="0" err="1"/>
              <a:t>Tano</a:t>
            </a:r>
            <a:r>
              <a:rPr lang="en-US" dirty="0"/>
              <a:t>/Cape with one block reserved for GNPC  </a:t>
            </a:r>
          </a:p>
          <a:p>
            <a:r>
              <a:rPr lang="en-US" b="1" u="sng" dirty="0"/>
              <a:t>Madagascar:</a:t>
            </a:r>
            <a:r>
              <a:rPr lang="en-US" dirty="0"/>
              <a:t> Bid round for the exploration of </a:t>
            </a:r>
            <a:r>
              <a:rPr lang="en-US" dirty="0" err="1">
                <a:solidFill>
                  <a:srgbClr val="FF0000"/>
                </a:solidFill>
              </a:rPr>
              <a:t>fourty</a:t>
            </a:r>
            <a:r>
              <a:rPr lang="en-US" dirty="0">
                <a:solidFill>
                  <a:srgbClr val="FF0000"/>
                </a:solidFill>
              </a:rPr>
              <a:t>-four (44) offshore blocks</a:t>
            </a:r>
            <a:r>
              <a:rPr lang="en-US" dirty="0"/>
              <a:t> in the </a:t>
            </a:r>
            <a:r>
              <a:rPr lang="en-US" dirty="0" err="1"/>
              <a:t>Morondava</a:t>
            </a:r>
            <a:r>
              <a:rPr lang="en-US" dirty="0"/>
              <a:t> Basin west of the island is ongoing</a:t>
            </a:r>
          </a:p>
          <a:p>
            <a:r>
              <a:rPr lang="en-US" b="1" u="sng" dirty="0"/>
              <a:t>Cameroon</a:t>
            </a:r>
            <a:r>
              <a:rPr lang="en-US" dirty="0"/>
              <a:t>: Launched a Licensing Round in 2018 for </a:t>
            </a:r>
            <a:r>
              <a:rPr lang="en-US" dirty="0">
                <a:solidFill>
                  <a:srgbClr val="FF0000"/>
                </a:solidFill>
              </a:rPr>
              <a:t>eight(80) blocks </a:t>
            </a:r>
            <a:r>
              <a:rPr lang="en-US" dirty="0"/>
              <a:t>namely, Bomana, </a:t>
            </a:r>
            <a:r>
              <a:rPr lang="en-US" dirty="0" err="1"/>
              <a:t>Bolongo</a:t>
            </a:r>
            <a:r>
              <a:rPr lang="en-US" dirty="0"/>
              <a:t> and </a:t>
            </a:r>
            <a:r>
              <a:rPr lang="en-US" dirty="0" err="1"/>
              <a:t>Bakassi</a:t>
            </a:r>
            <a:r>
              <a:rPr lang="en-US" dirty="0"/>
              <a:t> in the Rio del Rey (RDR) Basin, and </a:t>
            </a:r>
            <a:r>
              <a:rPr lang="en-US" dirty="0" err="1"/>
              <a:t>Etinde</a:t>
            </a:r>
            <a:r>
              <a:rPr lang="en-US" dirty="0"/>
              <a:t>, </a:t>
            </a:r>
            <a:r>
              <a:rPr lang="en-US" dirty="0" err="1"/>
              <a:t>Ntem</a:t>
            </a:r>
            <a:r>
              <a:rPr lang="en-US" dirty="0"/>
              <a:t>, </a:t>
            </a:r>
            <a:r>
              <a:rPr lang="en-US" dirty="0" err="1"/>
              <a:t>Elombo</a:t>
            </a:r>
            <a:r>
              <a:rPr lang="en-US" dirty="0"/>
              <a:t>, Tilapia and </a:t>
            </a:r>
            <a:r>
              <a:rPr lang="en-US" dirty="0" err="1"/>
              <a:t>Kombe</a:t>
            </a:r>
            <a:r>
              <a:rPr lang="en-US" dirty="0"/>
              <a:t>/</a:t>
            </a:r>
            <a:r>
              <a:rPr lang="en-US" dirty="0" err="1"/>
              <a:t>Nsepe</a:t>
            </a:r>
            <a:r>
              <a:rPr lang="en-US" dirty="0"/>
              <a:t> in the Douala/ Kribi-Campo (DKC) Basin.</a:t>
            </a:r>
          </a:p>
          <a:p>
            <a:r>
              <a:rPr lang="en-US" b="1" u="sng" dirty="0"/>
              <a:t>​Congo</a:t>
            </a:r>
            <a:r>
              <a:rPr lang="en-US" dirty="0"/>
              <a:t>: License Round Phase II 2018-2019 is ongoing, and involves </a:t>
            </a:r>
            <a:r>
              <a:rPr lang="en-US" dirty="0">
                <a:solidFill>
                  <a:srgbClr val="FF0000"/>
                </a:solidFill>
              </a:rPr>
              <a:t>five (5) blocks </a:t>
            </a:r>
            <a:r>
              <a:rPr lang="en-US" dirty="0"/>
              <a:t>in the shallow offshore, </a:t>
            </a:r>
            <a:r>
              <a:rPr lang="en-US" dirty="0">
                <a:solidFill>
                  <a:srgbClr val="FF0000"/>
                </a:solidFill>
              </a:rPr>
              <a:t>five (5) blocks </a:t>
            </a:r>
            <a:r>
              <a:rPr lang="en-US" dirty="0"/>
              <a:t>in the deep and ultra-deep offshore, </a:t>
            </a:r>
            <a:r>
              <a:rPr lang="en-US" dirty="0">
                <a:solidFill>
                  <a:srgbClr val="FF0000"/>
                </a:solidFill>
              </a:rPr>
              <a:t>three (3)</a:t>
            </a:r>
            <a:r>
              <a:rPr lang="en-US" dirty="0"/>
              <a:t> onshore blocks in the Coastal Basin and </a:t>
            </a:r>
            <a:r>
              <a:rPr lang="en-US" dirty="0">
                <a:solidFill>
                  <a:srgbClr val="FF0000"/>
                </a:solidFill>
              </a:rPr>
              <a:t>five (5) onshore blocks </a:t>
            </a:r>
            <a:r>
              <a:rPr lang="en-US" dirty="0"/>
              <a:t>in the Cuvette Basin.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0D0006-AA94-4C23-B94E-32A68A5B5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Acreages Administration Across Africa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42845-0C86-4913-93BA-0EF3AFCF18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C2E2-3750-4055-A8D2-971F7084FF31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73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43FE25-C61D-4E4A-86AD-65C64AC99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u="sng" dirty="0"/>
              <a:t>Nigeria</a:t>
            </a:r>
            <a:r>
              <a:rPr lang="en-US" dirty="0"/>
              <a:t>: Nigerian Gas Flare Commercialization </a:t>
            </a:r>
            <a:r>
              <a:rPr lang="en-US" dirty="0" err="1"/>
              <a:t>Programme</a:t>
            </a:r>
            <a:r>
              <a:rPr lang="en-US" dirty="0"/>
              <a:t> (NGFCP). </a:t>
            </a:r>
            <a:r>
              <a:rPr lang="en-US" dirty="0" err="1"/>
              <a:t>Programme</a:t>
            </a:r>
            <a:r>
              <a:rPr lang="en-US" dirty="0"/>
              <a:t> Launch – Q3, 2018. </a:t>
            </a:r>
            <a:r>
              <a:rPr lang="en-US" dirty="0">
                <a:solidFill>
                  <a:srgbClr val="FF0000"/>
                </a:solidFill>
              </a:rPr>
              <a:t>178 gas flare points </a:t>
            </a:r>
            <a:r>
              <a:rPr lang="en-US" dirty="0"/>
              <a:t>have been identified</a:t>
            </a:r>
          </a:p>
          <a:p>
            <a:r>
              <a:rPr lang="en-US" b="1" u="sng" dirty="0"/>
              <a:t>Gabon</a:t>
            </a:r>
            <a:r>
              <a:rPr lang="en-US" dirty="0"/>
              <a:t>: launched its 12th Offshore Licensing Round in November 2018, with </a:t>
            </a:r>
            <a:r>
              <a:rPr lang="en-US" dirty="0">
                <a:solidFill>
                  <a:srgbClr val="FF0000"/>
                </a:solidFill>
              </a:rPr>
              <a:t>thirty-five (35) </a:t>
            </a:r>
            <a:r>
              <a:rPr lang="en-US" dirty="0"/>
              <a:t>shallow and </a:t>
            </a:r>
            <a:r>
              <a:rPr lang="en-US" dirty="0" err="1"/>
              <a:t>deepwater</a:t>
            </a:r>
            <a:r>
              <a:rPr lang="en-US" dirty="0"/>
              <a:t> blocks. The bid deadline has now been extended from April to September 2019</a:t>
            </a:r>
          </a:p>
          <a:p>
            <a:r>
              <a:rPr lang="en-US" b="1" u="sng" dirty="0"/>
              <a:t>Somali</a:t>
            </a:r>
            <a:r>
              <a:rPr lang="en-US" dirty="0"/>
              <a:t>: The 1</a:t>
            </a:r>
            <a:r>
              <a:rPr lang="en-US" baseline="30000" dirty="0"/>
              <a:t>st</a:t>
            </a:r>
            <a:r>
              <a:rPr lang="en-US" dirty="0"/>
              <a:t> Somalia Licensing Round, launched in London in February 2019. </a:t>
            </a:r>
            <a:r>
              <a:rPr lang="en-US" dirty="0">
                <a:solidFill>
                  <a:srgbClr val="FF0000"/>
                </a:solidFill>
              </a:rPr>
              <a:t>Fifteen(15) offshore blocks </a:t>
            </a:r>
            <a:r>
              <a:rPr lang="en-US" dirty="0"/>
              <a:t>along the Somali Coastal Basin are being made available with bids due in November. </a:t>
            </a:r>
          </a:p>
          <a:p>
            <a:r>
              <a:rPr lang="en-US" b="1" u="sng" dirty="0"/>
              <a:t>Angola:</a:t>
            </a:r>
            <a:r>
              <a:rPr lang="en-US" dirty="0"/>
              <a:t> June 2019 - </a:t>
            </a:r>
            <a:r>
              <a:rPr lang="en-US" dirty="0" err="1"/>
              <a:t>Namibe</a:t>
            </a:r>
            <a:r>
              <a:rPr lang="en-US" dirty="0"/>
              <a:t> Basin and Ultra-deep lower Congo, and planned for 2020 -  onshore Lower Congo and Kwanza Basins.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D32529-10FD-4267-B39C-6947D9473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Acreages Administration Across Africa </a:t>
            </a:r>
            <a:r>
              <a:rPr lang="en-GB" sz="1800" dirty="0"/>
              <a:t>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82A50-13A8-46EF-BCC3-730C7E82DA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C2E2-3750-4055-A8D2-971F7084FF31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484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C996EE-D8AF-4213-B2AA-419711CD0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u="sng" dirty="0"/>
              <a:t>Equatorial Guinea</a:t>
            </a:r>
            <a:r>
              <a:rPr lang="en-US" dirty="0"/>
              <a:t>:  April 2019: All open acreage in Equatorial Guinea is to be made available in the EG Ronda 2019 including the Fortuna gas complex.</a:t>
            </a:r>
          </a:p>
          <a:p>
            <a:r>
              <a:rPr lang="en-US" b="1" u="sng" dirty="0"/>
              <a:t>Uganda:</a:t>
            </a:r>
            <a:r>
              <a:rPr lang="en-US" dirty="0"/>
              <a:t> Launched its 2</a:t>
            </a:r>
            <a:r>
              <a:rPr lang="en-US" baseline="30000" dirty="0"/>
              <a:t>nd</a:t>
            </a:r>
            <a:r>
              <a:rPr lang="en-US" dirty="0"/>
              <a:t> Licensing Round in May 2019, acreage in the Albertine Graben. </a:t>
            </a:r>
          </a:p>
          <a:p>
            <a:r>
              <a:rPr lang="en-US" b="1" u="sng" dirty="0"/>
              <a:t>Sudan:</a:t>
            </a:r>
            <a:r>
              <a:rPr lang="en-US" dirty="0"/>
              <a:t> Plans to offer acreage in Q3 2019.</a:t>
            </a:r>
          </a:p>
          <a:p>
            <a:r>
              <a:rPr lang="en-US" b="1" dirty="0"/>
              <a:t>Mozambique:</a:t>
            </a:r>
            <a:r>
              <a:rPr lang="en-US" dirty="0"/>
              <a:t> 6</a:t>
            </a:r>
            <a:r>
              <a:rPr lang="en-US" baseline="30000" dirty="0"/>
              <a:t>th</a:t>
            </a:r>
            <a:r>
              <a:rPr lang="en-US" dirty="0"/>
              <a:t> Licensing Round in Q3 2019 is being planned, with acreages in the Zambezi and </a:t>
            </a:r>
            <a:r>
              <a:rPr lang="en-US" dirty="0" err="1"/>
              <a:t>Angoche</a:t>
            </a:r>
            <a:r>
              <a:rPr lang="en-US" dirty="0"/>
              <a:t>. </a:t>
            </a:r>
          </a:p>
          <a:p>
            <a:r>
              <a:rPr lang="en-US" b="1" u="sng" dirty="0"/>
              <a:t>Egypt: </a:t>
            </a:r>
            <a:r>
              <a:rPr lang="en-US" dirty="0"/>
              <a:t>Western Mediterranean acreage and frontier Red Sea acreage may be offered in Q3 2019 rounds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8C8EC7-BFBE-45A1-B294-04FE7D10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Acreages Administration Across Africa </a:t>
            </a:r>
            <a:r>
              <a:rPr lang="en-GB" sz="1800" dirty="0"/>
              <a:t>(3)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63D2B-00A5-407A-AA1A-2342F162E5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C2E2-3750-4055-A8D2-971F7084FF3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089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88BD0D-AE69-415D-910A-718FB4F53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Business Opportunities in Upstream Landscape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348A4-2E27-4075-9E41-3D479BB24C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C2E2-3750-4055-A8D2-971F7084FF31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59AC2D-C5E1-4EF7-9B14-BC06BBA51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1284513"/>
            <a:ext cx="9334990" cy="514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82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181">
            <a:extLst>
              <a:ext uri="{FF2B5EF4-FFF2-40B4-BE49-F238E27FC236}">
                <a16:creationId xmlns:a16="http://schemas.microsoft.com/office/drawing/2014/main" id="{D63AEE68-ECF5-4377-8799-1C46EDFA3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481" y="2276356"/>
            <a:ext cx="2743438" cy="274343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7448719-163C-4D9A-9FC1-12A3B278D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8" y="263045"/>
            <a:ext cx="8172450" cy="135295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The Deals that Count</a:t>
            </a:r>
            <a:br>
              <a:rPr lang="en-US" dirty="0"/>
            </a:br>
            <a:r>
              <a:rPr lang="en-US" dirty="0"/>
              <a:t>                           &gt;&gt;&gt;&gt;The Hotspots </a:t>
            </a:r>
            <a:r>
              <a:rPr lang="en-US" i="1" dirty="0"/>
              <a:t>Awaiting FIDs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1. </a:t>
            </a:r>
            <a:endParaRPr lang="en-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3E759-9E4B-4539-9E75-6AE959D114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C2E2-3750-4055-A8D2-971F7084FF31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5" name="Oval 2">
            <a:extLst>
              <a:ext uri="{FF2B5EF4-FFF2-40B4-BE49-F238E27FC236}">
                <a16:creationId xmlns:a16="http://schemas.microsoft.com/office/drawing/2014/main" id="{5FA49B8A-F79B-4BAA-9288-C54BDB294F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14600" y="2271713"/>
            <a:ext cx="2743200" cy="27432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G"/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E713E453-BE31-4003-BA3D-A9209789110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57600" y="2786063"/>
            <a:ext cx="1619250" cy="1619250"/>
          </a:xfrm>
          <a:prstGeom prst="ellipse">
            <a:avLst/>
          </a:prstGeom>
          <a:solidFill>
            <a:srgbClr val="DCDCD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G"/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0E288566-3ADD-41A9-926B-631B9027FD8B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3761833" y="3679843"/>
            <a:ext cx="832045" cy="114926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G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EA5EB7C6-AB91-4426-A0F2-4741225829EC}"/>
              </a:ext>
            </a:extLst>
          </p:cNvPr>
          <p:cNvSpPr>
            <a:spLocks noChangeShapeType="1"/>
          </p:cNvSpPr>
          <p:nvPr/>
        </p:nvSpPr>
        <p:spPr bwMode="gray">
          <a:xfrm>
            <a:off x="3733800" y="2424113"/>
            <a:ext cx="959516" cy="9552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G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D5618EB7-5E5D-412A-AFD9-5CA4CEAC3C9A}"/>
              </a:ext>
            </a:extLst>
          </p:cNvPr>
          <p:cNvSpPr>
            <a:spLocks noChangeShapeType="1"/>
          </p:cNvSpPr>
          <p:nvPr/>
        </p:nvSpPr>
        <p:spPr bwMode="gray">
          <a:xfrm>
            <a:off x="4866128" y="3948874"/>
            <a:ext cx="190599" cy="153201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G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A07E88C1-7A51-4476-9F0A-B5B9ED169546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5132444" y="3655707"/>
            <a:ext cx="1332178" cy="8429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G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C99FA461-A69D-4551-88FA-EED2D317B0E2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4769240" y="2073122"/>
            <a:ext cx="16032" cy="1154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G"/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AD3462F2-99C8-4095-B5BB-81C9E7A0100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95775" y="3176588"/>
            <a:ext cx="895350" cy="895350"/>
          </a:xfrm>
          <a:prstGeom prst="ellipse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G"/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0BF6C62D-A281-418E-B448-E68B7173A004}"/>
              </a:ext>
            </a:extLst>
          </p:cNvPr>
          <p:cNvGrpSpPr>
            <a:grpSpLocks/>
          </p:cNvGrpSpPr>
          <p:nvPr/>
        </p:nvGrpSpPr>
        <p:grpSpPr bwMode="auto">
          <a:xfrm>
            <a:off x="2914651" y="1547813"/>
            <a:ext cx="1163638" cy="1384300"/>
            <a:chOff x="2064" y="1008"/>
            <a:chExt cx="733" cy="872"/>
          </a:xfrm>
        </p:grpSpPr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8D0AB2ED-3FAB-4975-AD10-FC91C069DA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G"/>
            </a:p>
          </p:txBody>
        </p:sp>
        <p:grpSp>
          <p:nvGrpSpPr>
            <p:cNvPr id="16" name="Group 13">
              <a:extLst>
                <a:ext uri="{FF2B5EF4-FFF2-40B4-BE49-F238E27FC236}">
                  <a16:creationId xmlns:a16="http://schemas.microsoft.com/office/drawing/2014/main" id="{33F5BC7E-5BF6-4AC5-90A9-4B5B56139F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29" name="Picture 14" descr="circuler_1">
                <a:extLst>
                  <a:ext uri="{FF2B5EF4-FFF2-40B4-BE49-F238E27FC236}">
                    <a16:creationId xmlns:a16="http://schemas.microsoft.com/office/drawing/2014/main" id="{8847F875-54F2-4CFC-985E-42B95A731B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Oval 15">
                <a:extLst>
                  <a:ext uri="{FF2B5EF4-FFF2-40B4-BE49-F238E27FC236}">
                    <a16:creationId xmlns:a16="http://schemas.microsoft.com/office/drawing/2014/main" id="{5934822B-EAA0-4955-B49A-A2719F2D540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G"/>
              </a:p>
            </p:txBody>
          </p:sp>
          <p:pic>
            <p:nvPicPr>
              <p:cNvPr id="31" name="Picture 16" descr="light_shadow1">
                <a:extLst>
                  <a:ext uri="{FF2B5EF4-FFF2-40B4-BE49-F238E27FC236}">
                    <a16:creationId xmlns:a16="http://schemas.microsoft.com/office/drawing/2014/main" id="{FCE366A5-5C0A-411D-96D8-761524FBE9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2" name="Group 17">
                <a:extLst>
                  <a:ext uri="{FF2B5EF4-FFF2-40B4-BE49-F238E27FC236}">
                    <a16:creationId xmlns:a16="http://schemas.microsoft.com/office/drawing/2014/main" id="{2018BE0D-90F5-4934-B5CE-25F8C8C503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33" name="Group 18">
                  <a:extLst>
                    <a:ext uri="{FF2B5EF4-FFF2-40B4-BE49-F238E27FC236}">
                      <a16:creationId xmlns:a16="http://schemas.microsoft.com/office/drawing/2014/main" id="{F59DE4A2-2F0E-41F9-A524-DC93693DC5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9" name="AutoShape 19">
                    <a:extLst>
                      <a:ext uri="{FF2B5EF4-FFF2-40B4-BE49-F238E27FC236}">
                        <a16:creationId xmlns:a16="http://schemas.microsoft.com/office/drawing/2014/main" id="{BD72420B-701C-4F77-885D-70194FAA49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  <p:sp>
                <p:nvSpPr>
                  <p:cNvPr id="40" name="AutoShape 20">
                    <a:extLst>
                      <a:ext uri="{FF2B5EF4-FFF2-40B4-BE49-F238E27FC236}">
                        <a16:creationId xmlns:a16="http://schemas.microsoft.com/office/drawing/2014/main" id="{590390D7-68E4-4B3E-B8AE-B81D3ECE29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  <p:sp>
                <p:nvSpPr>
                  <p:cNvPr id="41" name="AutoShape 21">
                    <a:extLst>
                      <a:ext uri="{FF2B5EF4-FFF2-40B4-BE49-F238E27FC236}">
                        <a16:creationId xmlns:a16="http://schemas.microsoft.com/office/drawing/2014/main" id="{15694C34-65CF-4AF0-B010-323A10FA8A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  <p:sp>
                <p:nvSpPr>
                  <p:cNvPr id="42" name="AutoShape 22">
                    <a:extLst>
                      <a:ext uri="{FF2B5EF4-FFF2-40B4-BE49-F238E27FC236}">
                        <a16:creationId xmlns:a16="http://schemas.microsoft.com/office/drawing/2014/main" id="{7354C89C-B7B2-47F7-BA49-1D0C485611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</p:grpSp>
            <p:grpSp>
              <p:nvGrpSpPr>
                <p:cNvPr id="34" name="Group 23">
                  <a:extLst>
                    <a:ext uri="{FF2B5EF4-FFF2-40B4-BE49-F238E27FC236}">
                      <a16:creationId xmlns:a16="http://schemas.microsoft.com/office/drawing/2014/main" id="{A8CB3AC1-2564-424C-A6EA-CD91746AF5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5" name="AutoShape 24">
                    <a:extLst>
                      <a:ext uri="{FF2B5EF4-FFF2-40B4-BE49-F238E27FC236}">
                        <a16:creationId xmlns:a16="http://schemas.microsoft.com/office/drawing/2014/main" id="{B1686853-B457-4877-BECC-A35CC9E1B2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  <p:sp>
                <p:nvSpPr>
                  <p:cNvPr id="36" name="AutoShape 25">
                    <a:extLst>
                      <a:ext uri="{FF2B5EF4-FFF2-40B4-BE49-F238E27FC236}">
                        <a16:creationId xmlns:a16="http://schemas.microsoft.com/office/drawing/2014/main" id="{75B30A7A-D6B3-41B1-B16E-72AFC33250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  <p:sp>
                <p:nvSpPr>
                  <p:cNvPr id="37" name="AutoShape 26">
                    <a:extLst>
                      <a:ext uri="{FF2B5EF4-FFF2-40B4-BE49-F238E27FC236}">
                        <a16:creationId xmlns:a16="http://schemas.microsoft.com/office/drawing/2014/main" id="{E7A1BAF5-F2F0-4CED-A3A4-5DF3FCD396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  <p:sp>
                <p:nvSpPr>
                  <p:cNvPr id="38" name="AutoShape 27">
                    <a:extLst>
                      <a:ext uri="{FF2B5EF4-FFF2-40B4-BE49-F238E27FC236}">
                        <a16:creationId xmlns:a16="http://schemas.microsoft.com/office/drawing/2014/main" id="{F9DCEBEB-BCBE-4FE5-B591-85D3A1B0A7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</p:grpSp>
          </p:grpSp>
        </p:grpSp>
        <p:grpSp>
          <p:nvGrpSpPr>
            <p:cNvPr id="17" name="Group 28">
              <a:extLst>
                <a:ext uri="{FF2B5EF4-FFF2-40B4-BE49-F238E27FC236}">
                  <a16:creationId xmlns:a16="http://schemas.microsoft.com/office/drawing/2014/main" id="{29C20879-B14B-4792-A897-2D194B66DA03}"/>
                </a:ext>
              </a:extLst>
            </p:cNvPr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9" name="Group 29">
                <a:extLst>
                  <a:ext uri="{FF2B5EF4-FFF2-40B4-BE49-F238E27FC236}">
                    <a16:creationId xmlns:a16="http://schemas.microsoft.com/office/drawing/2014/main" id="{4B7DF772-495F-4953-9818-829D29E72F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5" name="AutoShape 30">
                  <a:extLst>
                    <a:ext uri="{FF2B5EF4-FFF2-40B4-BE49-F238E27FC236}">
                      <a16:creationId xmlns:a16="http://schemas.microsoft.com/office/drawing/2014/main" id="{D51531F9-4516-4C32-8323-E94FF14B5E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26" name="AutoShape 31">
                  <a:extLst>
                    <a:ext uri="{FF2B5EF4-FFF2-40B4-BE49-F238E27FC236}">
                      <a16:creationId xmlns:a16="http://schemas.microsoft.com/office/drawing/2014/main" id="{072DAF20-642C-48D5-8F52-4BA9F950A5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27" name="AutoShape 32">
                  <a:extLst>
                    <a:ext uri="{FF2B5EF4-FFF2-40B4-BE49-F238E27FC236}">
                      <a16:creationId xmlns:a16="http://schemas.microsoft.com/office/drawing/2014/main" id="{1CE6CD15-8402-447B-A800-A748F9774B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28" name="AutoShape 33">
                  <a:extLst>
                    <a:ext uri="{FF2B5EF4-FFF2-40B4-BE49-F238E27FC236}">
                      <a16:creationId xmlns:a16="http://schemas.microsoft.com/office/drawing/2014/main" id="{9052E6C4-FAEA-4013-9807-1A0E34FE65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</p:grpSp>
          <p:grpSp>
            <p:nvGrpSpPr>
              <p:cNvPr id="20" name="Group 34">
                <a:extLst>
                  <a:ext uri="{FF2B5EF4-FFF2-40B4-BE49-F238E27FC236}">
                    <a16:creationId xmlns:a16="http://schemas.microsoft.com/office/drawing/2014/main" id="{D26A2251-8974-47D0-9249-43C497FC40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1" name="AutoShape 35">
                  <a:extLst>
                    <a:ext uri="{FF2B5EF4-FFF2-40B4-BE49-F238E27FC236}">
                      <a16:creationId xmlns:a16="http://schemas.microsoft.com/office/drawing/2014/main" id="{F6E4FD24-A952-43FF-85AC-B266D5862F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22" name="AutoShape 36">
                  <a:extLst>
                    <a:ext uri="{FF2B5EF4-FFF2-40B4-BE49-F238E27FC236}">
                      <a16:creationId xmlns:a16="http://schemas.microsoft.com/office/drawing/2014/main" id="{63378610-7001-4115-A628-FEFD151DD4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23" name="AutoShape 37">
                  <a:extLst>
                    <a:ext uri="{FF2B5EF4-FFF2-40B4-BE49-F238E27FC236}">
                      <a16:creationId xmlns:a16="http://schemas.microsoft.com/office/drawing/2014/main" id="{B585A141-53B8-4679-8E64-8AE1531063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24" name="AutoShape 38">
                  <a:extLst>
                    <a:ext uri="{FF2B5EF4-FFF2-40B4-BE49-F238E27FC236}">
                      <a16:creationId xmlns:a16="http://schemas.microsoft.com/office/drawing/2014/main" id="{2478A0AA-65CE-4C21-83E6-5313F1F23D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</p:grpSp>
        </p:grpSp>
        <p:sp>
          <p:nvSpPr>
            <p:cNvPr id="18" name="Rectangle 39">
              <a:extLst>
                <a:ext uri="{FF2B5EF4-FFF2-40B4-BE49-F238E27FC236}">
                  <a16:creationId xmlns:a16="http://schemas.microsoft.com/office/drawing/2014/main" id="{0D9DF6F8-D0A7-4E39-AF29-AD5D77B022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2" y="1272"/>
              <a:ext cx="55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r>
                <a:rPr lang="en-US" altLang="en-NG" sz="1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Nigeria</a:t>
              </a:r>
            </a:p>
          </p:txBody>
        </p:sp>
      </p:grpSp>
      <p:grpSp>
        <p:nvGrpSpPr>
          <p:cNvPr id="43" name="Group 40">
            <a:extLst>
              <a:ext uri="{FF2B5EF4-FFF2-40B4-BE49-F238E27FC236}">
                <a16:creationId xmlns:a16="http://schemas.microsoft.com/office/drawing/2014/main" id="{F6370C00-6D68-4BA6-A918-0F04D1AFFDFE}"/>
              </a:ext>
            </a:extLst>
          </p:cNvPr>
          <p:cNvGrpSpPr>
            <a:grpSpLocks/>
          </p:cNvGrpSpPr>
          <p:nvPr/>
        </p:nvGrpSpPr>
        <p:grpSpPr bwMode="auto">
          <a:xfrm>
            <a:off x="2800703" y="4795129"/>
            <a:ext cx="1443039" cy="1560513"/>
            <a:chOff x="1925" y="1008"/>
            <a:chExt cx="909" cy="983"/>
          </a:xfrm>
        </p:grpSpPr>
        <p:sp>
          <p:nvSpPr>
            <p:cNvPr id="44" name="Oval 41">
              <a:extLst>
                <a:ext uri="{FF2B5EF4-FFF2-40B4-BE49-F238E27FC236}">
                  <a16:creationId xmlns:a16="http://schemas.microsoft.com/office/drawing/2014/main" id="{55211214-5F73-4132-B656-685D396A626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G"/>
            </a:p>
          </p:txBody>
        </p:sp>
        <p:grpSp>
          <p:nvGrpSpPr>
            <p:cNvPr id="45" name="Group 42">
              <a:extLst>
                <a:ext uri="{FF2B5EF4-FFF2-40B4-BE49-F238E27FC236}">
                  <a16:creationId xmlns:a16="http://schemas.microsoft.com/office/drawing/2014/main" id="{6DE4EC88-61D7-4967-84F0-3E2BEFC842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5" y="1032"/>
              <a:ext cx="841" cy="959"/>
              <a:chOff x="3754" y="1593"/>
              <a:chExt cx="1151" cy="1313"/>
            </a:xfrm>
          </p:grpSpPr>
          <p:pic>
            <p:nvPicPr>
              <p:cNvPr id="58" name="Picture 43" descr="circuler_1">
                <a:extLst>
                  <a:ext uri="{FF2B5EF4-FFF2-40B4-BE49-F238E27FC236}">
                    <a16:creationId xmlns:a16="http://schemas.microsoft.com/office/drawing/2014/main" id="{CF61F24D-5172-4186-93A8-73AFC7AF07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Oval 44">
                <a:extLst>
                  <a:ext uri="{FF2B5EF4-FFF2-40B4-BE49-F238E27FC236}">
                    <a16:creationId xmlns:a16="http://schemas.microsoft.com/office/drawing/2014/main" id="{5CDFFB33-8CEA-46F5-8B93-92E72B32DFD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974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G"/>
              </a:p>
            </p:txBody>
          </p:sp>
          <p:pic>
            <p:nvPicPr>
              <p:cNvPr id="60" name="Picture 45" descr="light_shadow1">
                <a:extLst>
                  <a:ext uri="{FF2B5EF4-FFF2-40B4-BE49-F238E27FC236}">
                    <a16:creationId xmlns:a16="http://schemas.microsoft.com/office/drawing/2014/main" id="{ECDF3B9E-6AC9-4F41-8C24-5856906910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754" y="2321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1" name="Group 46">
                <a:extLst>
                  <a:ext uri="{FF2B5EF4-FFF2-40B4-BE49-F238E27FC236}">
                    <a16:creationId xmlns:a16="http://schemas.microsoft.com/office/drawing/2014/main" id="{6C494E09-D690-4A00-AD38-D2C1F2446C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2" name="Group 47">
                  <a:extLst>
                    <a:ext uri="{FF2B5EF4-FFF2-40B4-BE49-F238E27FC236}">
                      <a16:creationId xmlns:a16="http://schemas.microsoft.com/office/drawing/2014/main" id="{709C1725-1F6F-4862-93A3-212114B65D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8" name="AutoShape 48">
                    <a:extLst>
                      <a:ext uri="{FF2B5EF4-FFF2-40B4-BE49-F238E27FC236}">
                        <a16:creationId xmlns:a16="http://schemas.microsoft.com/office/drawing/2014/main" id="{A9E40EB9-48D7-4425-A411-F8D4A64384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  <p:sp>
                <p:nvSpPr>
                  <p:cNvPr id="69" name="AutoShape 49">
                    <a:extLst>
                      <a:ext uri="{FF2B5EF4-FFF2-40B4-BE49-F238E27FC236}">
                        <a16:creationId xmlns:a16="http://schemas.microsoft.com/office/drawing/2014/main" id="{4858F360-2DEF-45D0-BB14-53D1F873E3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  <p:sp>
                <p:nvSpPr>
                  <p:cNvPr id="70" name="AutoShape 50">
                    <a:extLst>
                      <a:ext uri="{FF2B5EF4-FFF2-40B4-BE49-F238E27FC236}">
                        <a16:creationId xmlns:a16="http://schemas.microsoft.com/office/drawing/2014/main" id="{37B2062B-7238-4A6C-9AE2-A77016F6FF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  <p:sp>
                <p:nvSpPr>
                  <p:cNvPr id="71" name="AutoShape 51">
                    <a:extLst>
                      <a:ext uri="{FF2B5EF4-FFF2-40B4-BE49-F238E27FC236}">
                        <a16:creationId xmlns:a16="http://schemas.microsoft.com/office/drawing/2014/main" id="{7C8DFA18-1151-4A10-808D-31A9D08BBB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</p:grpSp>
            <p:grpSp>
              <p:nvGrpSpPr>
                <p:cNvPr id="63" name="Group 52">
                  <a:extLst>
                    <a:ext uri="{FF2B5EF4-FFF2-40B4-BE49-F238E27FC236}">
                      <a16:creationId xmlns:a16="http://schemas.microsoft.com/office/drawing/2014/main" id="{5C114AEF-D370-4086-A6F1-8DA8A7841E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4" name="AutoShape 53">
                    <a:extLst>
                      <a:ext uri="{FF2B5EF4-FFF2-40B4-BE49-F238E27FC236}">
                        <a16:creationId xmlns:a16="http://schemas.microsoft.com/office/drawing/2014/main" id="{BE631010-0C1E-4F38-A778-0B08E755E6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  <p:sp>
                <p:nvSpPr>
                  <p:cNvPr id="65" name="AutoShape 54">
                    <a:extLst>
                      <a:ext uri="{FF2B5EF4-FFF2-40B4-BE49-F238E27FC236}">
                        <a16:creationId xmlns:a16="http://schemas.microsoft.com/office/drawing/2014/main" id="{DC37177A-EBBC-443B-BD42-9FC7D289B7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  <p:sp>
                <p:nvSpPr>
                  <p:cNvPr id="66" name="AutoShape 55">
                    <a:extLst>
                      <a:ext uri="{FF2B5EF4-FFF2-40B4-BE49-F238E27FC236}">
                        <a16:creationId xmlns:a16="http://schemas.microsoft.com/office/drawing/2014/main" id="{EEB226BC-8B0C-44DC-8860-6F209A3287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  <p:sp>
                <p:nvSpPr>
                  <p:cNvPr id="67" name="AutoShape 56">
                    <a:extLst>
                      <a:ext uri="{FF2B5EF4-FFF2-40B4-BE49-F238E27FC236}">
                        <a16:creationId xmlns:a16="http://schemas.microsoft.com/office/drawing/2014/main" id="{0462BAD2-E3D1-470C-8834-EC272ABCD4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</p:grpSp>
          </p:grpSp>
        </p:grpSp>
        <p:grpSp>
          <p:nvGrpSpPr>
            <p:cNvPr id="46" name="Group 57">
              <a:extLst>
                <a:ext uri="{FF2B5EF4-FFF2-40B4-BE49-F238E27FC236}">
                  <a16:creationId xmlns:a16="http://schemas.microsoft.com/office/drawing/2014/main" id="{705B6825-6E15-429F-B62C-345E6596C6DA}"/>
                </a:ext>
              </a:extLst>
            </p:cNvPr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48" name="Group 58">
                <a:extLst>
                  <a:ext uri="{FF2B5EF4-FFF2-40B4-BE49-F238E27FC236}">
                    <a16:creationId xmlns:a16="http://schemas.microsoft.com/office/drawing/2014/main" id="{5E140D64-7CF4-4CEC-931F-0009C70806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4" name="AutoShape 59">
                  <a:extLst>
                    <a:ext uri="{FF2B5EF4-FFF2-40B4-BE49-F238E27FC236}">
                      <a16:creationId xmlns:a16="http://schemas.microsoft.com/office/drawing/2014/main" id="{159C5C26-56E3-40D2-A508-5D25D7D006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55" name="AutoShape 60">
                  <a:extLst>
                    <a:ext uri="{FF2B5EF4-FFF2-40B4-BE49-F238E27FC236}">
                      <a16:creationId xmlns:a16="http://schemas.microsoft.com/office/drawing/2014/main" id="{009EFFD0-911A-4BE7-A567-4DCC33F8D7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56" name="AutoShape 61">
                  <a:extLst>
                    <a:ext uri="{FF2B5EF4-FFF2-40B4-BE49-F238E27FC236}">
                      <a16:creationId xmlns:a16="http://schemas.microsoft.com/office/drawing/2014/main" id="{A48B3DA3-FE6E-47B4-BB00-A1CE7D13F7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57" name="AutoShape 62">
                  <a:extLst>
                    <a:ext uri="{FF2B5EF4-FFF2-40B4-BE49-F238E27FC236}">
                      <a16:creationId xmlns:a16="http://schemas.microsoft.com/office/drawing/2014/main" id="{5659E9DD-27A6-41C5-B1E6-BBD75AAE08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</p:grpSp>
          <p:grpSp>
            <p:nvGrpSpPr>
              <p:cNvPr id="49" name="Group 63">
                <a:extLst>
                  <a:ext uri="{FF2B5EF4-FFF2-40B4-BE49-F238E27FC236}">
                    <a16:creationId xmlns:a16="http://schemas.microsoft.com/office/drawing/2014/main" id="{E6598A18-7478-4F67-B940-E742A69600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0" name="AutoShape 64">
                  <a:extLst>
                    <a:ext uri="{FF2B5EF4-FFF2-40B4-BE49-F238E27FC236}">
                      <a16:creationId xmlns:a16="http://schemas.microsoft.com/office/drawing/2014/main" id="{0AEB53E0-43D0-4764-A5A1-7D34F4B6F5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51" name="AutoShape 65">
                  <a:extLst>
                    <a:ext uri="{FF2B5EF4-FFF2-40B4-BE49-F238E27FC236}">
                      <a16:creationId xmlns:a16="http://schemas.microsoft.com/office/drawing/2014/main" id="{A4A794CF-3EEA-4910-84C5-0B00843B90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52" name="AutoShape 66">
                  <a:extLst>
                    <a:ext uri="{FF2B5EF4-FFF2-40B4-BE49-F238E27FC236}">
                      <a16:creationId xmlns:a16="http://schemas.microsoft.com/office/drawing/2014/main" id="{3E5DE98F-AF54-46CC-8E7B-56E215C1BF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53" name="AutoShape 67">
                  <a:extLst>
                    <a:ext uri="{FF2B5EF4-FFF2-40B4-BE49-F238E27FC236}">
                      <a16:creationId xmlns:a16="http://schemas.microsoft.com/office/drawing/2014/main" id="{F30B7844-6F87-4432-8306-E9DBE37A99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</p:grpSp>
        </p:grpSp>
        <p:sp>
          <p:nvSpPr>
            <p:cNvPr id="47" name="Rectangle 68">
              <a:extLst>
                <a:ext uri="{FF2B5EF4-FFF2-40B4-BE49-F238E27FC236}">
                  <a16:creationId xmlns:a16="http://schemas.microsoft.com/office/drawing/2014/main" id="{8AD573FD-682E-4136-9C48-8BA67A52D13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49" y="1128"/>
              <a:ext cx="78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r>
                <a:rPr lang="en-US" sz="1600" b="1" dirty="0"/>
                <a:t>Congo-</a:t>
              </a:r>
            </a:p>
            <a:p>
              <a:r>
                <a:rPr lang="en-US" sz="1600" b="1" dirty="0"/>
                <a:t>Brazzaville</a:t>
              </a:r>
              <a:endParaRPr lang="en-US" altLang="en-NG" sz="16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2" name="Group 69">
            <a:extLst>
              <a:ext uri="{FF2B5EF4-FFF2-40B4-BE49-F238E27FC236}">
                <a16:creationId xmlns:a16="http://schemas.microsoft.com/office/drawing/2014/main" id="{90BB1419-C048-4530-BB9B-7797EA2C6D77}"/>
              </a:ext>
            </a:extLst>
          </p:cNvPr>
          <p:cNvGrpSpPr>
            <a:grpSpLocks/>
          </p:cNvGrpSpPr>
          <p:nvPr/>
        </p:nvGrpSpPr>
        <p:grpSpPr bwMode="auto">
          <a:xfrm>
            <a:off x="4563945" y="5376863"/>
            <a:ext cx="1146175" cy="1384300"/>
            <a:chOff x="2064" y="1008"/>
            <a:chExt cx="722" cy="872"/>
          </a:xfrm>
        </p:grpSpPr>
        <p:sp>
          <p:nvSpPr>
            <p:cNvPr id="73" name="Oval 70">
              <a:extLst>
                <a:ext uri="{FF2B5EF4-FFF2-40B4-BE49-F238E27FC236}">
                  <a16:creationId xmlns:a16="http://schemas.microsoft.com/office/drawing/2014/main" id="{A537ACDB-1B86-42F5-B5A5-06852F1929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G"/>
            </a:p>
          </p:txBody>
        </p:sp>
        <p:grpSp>
          <p:nvGrpSpPr>
            <p:cNvPr id="74" name="Group 71">
              <a:extLst>
                <a:ext uri="{FF2B5EF4-FFF2-40B4-BE49-F238E27FC236}">
                  <a16:creationId xmlns:a16="http://schemas.microsoft.com/office/drawing/2014/main" id="{E28D855C-B5A8-4EAC-A85E-2A2AC7ECD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87" name="Picture 72" descr="circuler_1">
                <a:extLst>
                  <a:ext uri="{FF2B5EF4-FFF2-40B4-BE49-F238E27FC236}">
                    <a16:creationId xmlns:a16="http://schemas.microsoft.com/office/drawing/2014/main" id="{93112297-2099-4E9D-98DA-19326E0918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8" name="Oval 73">
                <a:extLst>
                  <a:ext uri="{FF2B5EF4-FFF2-40B4-BE49-F238E27FC236}">
                    <a16:creationId xmlns:a16="http://schemas.microsoft.com/office/drawing/2014/main" id="{68F01386-4CD7-489E-BF7F-B3C12202F93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G"/>
              </a:p>
            </p:txBody>
          </p:sp>
          <p:pic>
            <p:nvPicPr>
              <p:cNvPr id="89" name="Picture 74" descr="light_shadow1">
                <a:extLst>
                  <a:ext uri="{FF2B5EF4-FFF2-40B4-BE49-F238E27FC236}">
                    <a16:creationId xmlns:a16="http://schemas.microsoft.com/office/drawing/2014/main" id="{AEBD311C-30E3-46EA-9358-82CDDF9238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0" name="Group 75">
                <a:extLst>
                  <a:ext uri="{FF2B5EF4-FFF2-40B4-BE49-F238E27FC236}">
                    <a16:creationId xmlns:a16="http://schemas.microsoft.com/office/drawing/2014/main" id="{B9E03AC4-23E6-4D6F-B434-F77F0E99B7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91" name="Group 76">
                  <a:extLst>
                    <a:ext uri="{FF2B5EF4-FFF2-40B4-BE49-F238E27FC236}">
                      <a16:creationId xmlns:a16="http://schemas.microsoft.com/office/drawing/2014/main" id="{04406D39-2D98-4DE2-849A-454EE941A1A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97" name="AutoShape 77">
                    <a:extLst>
                      <a:ext uri="{FF2B5EF4-FFF2-40B4-BE49-F238E27FC236}">
                        <a16:creationId xmlns:a16="http://schemas.microsoft.com/office/drawing/2014/main" id="{E9074980-4A03-40AC-AE94-207A1FAF75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  <p:sp>
                <p:nvSpPr>
                  <p:cNvPr id="98" name="AutoShape 78">
                    <a:extLst>
                      <a:ext uri="{FF2B5EF4-FFF2-40B4-BE49-F238E27FC236}">
                        <a16:creationId xmlns:a16="http://schemas.microsoft.com/office/drawing/2014/main" id="{0CCDEFA1-A5FB-477A-A164-D3D4D4C0ED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  <p:sp>
                <p:nvSpPr>
                  <p:cNvPr id="99" name="AutoShape 79">
                    <a:extLst>
                      <a:ext uri="{FF2B5EF4-FFF2-40B4-BE49-F238E27FC236}">
                        <a16:creationId xmlns:a16="http://schemas.microsoft.com/office/drawing/2014/main" id="{FB372BAA-4207-4889-9309-16A22E54BC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  <p:sp>
                <p:nvSpPr>
                  <p:cNvPr id="100" name="AutoShape 80">
                    <a:extLst>
                      <a:ext uri="{FF2B5EF4-FFF2-40B4-BE49-F238E27FC236}">
                        <a16:creationId xmlns:a16="http://schemas.microsoft.com/office/drawing/2014/main" id="{544D96D6-CDA1-49BE-8A98-DF12D3A79E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</p:grpSp>
            <p:grpSp>
              <p:nvGrpSpPr>
                <p:cNvPr id="92" name="Group 81">
                  <a:extLst>
                    <a:ext uri="{FF2B5EF4-FFF2-40B4-BE49-F238E27FC236}">
                      <a16:creationId xmlns:a16="http://schemas.microsoft.com/office/drawing/2014/main" id="{F50C7DF3-7FB6-4924-B98F-15A783BD03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93" name="AutoShape 82">
                    <a:extLst>
                      <a:ext uri="{FF2B5EF4-FFF2-40B4-BE49-F238E27FC236}">
                        <a16:creationId xmlns:a16="http://schemas.microsoft.com/office/drawing/2014/main" id="{7A337E95-3A7A-483C-8BC8-1BA4D5A3DB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  <p:sp>
                <p:nvSpPr>
                  <p:cNvPr id="94" name="AutoShape 83">
                    <a:extLst>
                      <a:ext uri="{FF2B5EF4-FFF2-40B4-BE49-F238E27FC236}">
                        <a16:creationId xmlns:a16="http://schemas.microsoft.com/office/drawing/2014/main" id="{07019C12-44A3-43E7-A6B6-4174930996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  <p:sp>
                <p:nvSpPr>
                  <p:cNvPr id="95" name="AutoShape 84">
                    <a:extLst>
                      <a:ext uri="{FF2B5EF4-FFF2-40B4-BE49-F238E27FC236}">
                        <a16:creationId xmlns:a16="http://schemas.microsoft.com/office/drawing/2014/main" id="{9742A061-DDA3-4B95-A3A5-72F86EFF04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  <p:sp>
                <p:nvSpPr>
                  <p:cNvPr id="96" name="AutoShape 85">
                    <a:extLst>
                      <a:ext uri="{FF2B5EF4-FFF2-40B4-BE49-F238E27FC236}">
                        <a16:creationId xmlns:a16="http://schemas.microsoft.com/office/drawing/2014/main" id="{3E314403-098F-4962-B14B-BEA3F810A3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</p:grpSp>
          </p:grpSp>
        </p:grpSp>
        <p:grpSp>
          <p:nvGrpSpPr>
            <p:cNvPr id="75" name="Group 86">
              <a:extLst>
                <a:ext uri="{FF2B5EF4-FFF2-40B4-BE49-F238E27FC236}">
                  <a16:creationId xmlns:a16="http://schemas.microsoft.com/office/drawing/2014/main" id="{30FE56CE-298F-478F-8D7A-86BF7B9FA58D}"/>
                </a:ext>
              </a:extLst>
            </p:cNvPr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77" name="Group 87">
                <a:extLst>
                  <a:ext uri="{FF2B5EF4-FFF2-40B4-BE49-F238E27FC236}">
                    <a16:creationId xmlns:a16="http://schemas.microsoft.com/office/drawing/2014/main" id="{536C5793-8C41-4345-BB6E-A06339C1A8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3" name="AutoShape 88">
                  <a:extLst>
                    <a:ext uri="{FF2B5EF4-FFF2-40B4-BE49-F238E27FC236}">
                      <a16:creationId xmlns:a16="http://schemas.microsoft.com/office/drawing/2014/main" id="{DADB7B6D-AA93-43CA-BFCA-8F470CAC53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84" name="AutoShape 89">
                  <a:extLst>
                    <a:ext uri="{FF2B5EF4-FFF2-40B4-BE49-F238E27FC236}">
                      <a16:creationId xmlns:a16="http://schemas.microsoft.com/office/drawing/2014/main" id="{EC8BD59E-334D-4CFE-954D-AC62669B37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85" name="AutoShape 90">
                  <a:extLst>
                    <a:ext uri="{FF2B5EF4-FFF2-40B4-BE49-F238E27FC236}">
                      <a16:creationId xmlns:a16="http://schemas.microsoft.com/office/drawing/2014/main" id="{052F09FF-0784-4A24-A5A4-208A68F05C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86" name="AutoShape 91">
                  <a:extLst>
                    <a:ext uri="{FF2B5EF4-FFF2-40B4-BE49-F238E27FC236}">
                      <a16:creationId xmlns:a16="http://schemas.microsoft.com/office/drawing/2014/main" id="{A661D6AB-762B-4B55-A127-A00E4B4C75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</p:grpSp>
          <p:grpSp>
            <p:nvGrpSpPr>
              <p:cNvPr id="78" name="Group 92">
                <a:extLst>
                  <a:ext uri="{FF2B5EF4-FFF2-40B4-BE49-F238E27FC236}">
                    <a16:creationId xmlns:a16="http://schemas.microsoft.com/office/drawing/2014/main" id="{6F5B4E4E-598D-406B-A627-F0C0821A4F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9" name="AutoShape 93">
                  <a:extLst>
                    <a:ext uri="{FF2B5EF4-FFF2-40B4-BE49-F238E27FC236}">
                      <a16:creationId xmlns:a16="http://schemas.microsoft.com/office/drawing/2014/main" id="{034A5B98-9CBF-4B6A-9B3E-E8D0B8CACF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80" name="AutoShape 94">
                  <a:extLst>
                    <a:ext uri="{FF2B5EF4-FFF2-40B4-BE49-F238E27FC236}">
                      <a16:creationId xmlns:a16="http://schemas.microsoft.com/office/drawing/2014/main" id="{589A5468-061F-4787-84C3-41383F9CCC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81" name="AutoShape 95">
                  <a:extLst>
                    <a:ext uri="{FF2B5EF4-FFF2-40B4-BE49-F238E27FC236}">
                      <a16:creationId xmlns:a16="http://schemas.microsoft.com/office/drawing/2014/main" id="{5B603C09-0158-4C3C-BAE6-E82B4B3734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82" name="AutoShape 96">
                  <a:extLst>
                    <a:ext uri="{FF2B5EF4-FFF2-40B4-BE49-F238E27FC236}">
                      <a16:creationId xmlns:a16="http://schemas.microsoft.com/office/drawing/2014/main" id="{FFB1A41E-5F83-4BA6-AE51-0DCB25AF08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</p:grpSp>
        </p:grpSp>
        <p:sp>
          <p:nvSpPr>
            <p:cNvPr id="76" name="Rectangle 97">
              <a:extLst>
                <a:ext uri="{FF2B5EF4-FFF2-40B4-BE49-F238E27FC236}">
                  <a16:creationId xmlns:a16="http://schemas.microsoft.com/office/drawing/2014/main" id="{9A3E3170-DDD6-4060-B386-9DC76227B82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92" y="1278"/>
              <a:ext cx="65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r>
                <a:rPr lang="en-US" altLang="en-NG" sz="1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Tanzania</a:t>
              </a:r>
            </a:p>
          </p:txBody>
        </p:sp>
      </p:grpSp>
      <p:grpSp>
        <p:nvGrpSpPr>
          <p:cNvPr id="101" name="Group 98">
            <a:extLst>
              <a:ext uri="{FF2B5EF4-FFF2-40B4-BE49-F238E27FC236}">
                <a16:creationId xmlns:a16="http://schemas.microsoft.com/office/drawing/2014/main" id="{4BA06343-5938-4B2D-BFF7-80DE2E14B32F}"/>
              </a:ext>
            </a:extLst>
          </p:cNvPr>
          <p:cNvGrpSpPr>
            <a:grpSpLocks/>
          </p:cNvGrpSpPr>
          <p:nvPr/>
        </p:nvGrpSpPr>
        <p:grpSpPr bwMode="auto">
          <a:xfrm>
            <a:off x="6405277" y="3180042"/>
            <a:ext cx="1146175" cy="1384300"/>
            <a:chOff x="2064" y="1008"/>
            <a:chExt cx="722" cy="872"/>
          </a:xfrm>
        </p:grpSpPr>
        <p:sp>
          <p:nvSpPr>
            <p:cNvPr id="102" name="Oval 99">
              <a:extLst>
                <a:ext uri="{FF2B5EF4-FFF2-40B4-BE49-F238E27FC236}">
                  <a16:creationId xmlns:a16="http://schemas.microsoft.com/office/drawing/2014/main" id="{A58FC838-096B-446A-951B-C23CCE6617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G"/>
            </a:p>
          </p:txBody>
        </p:sp>
        <p:grpSp>
          <p:nvGrpSpPr>
            <p:cNvPr id="103" name="Group 100">
              <a:extLst>
                <a:ext uri="{FF2B5EF4-FFF2-40B4-BE49-F238E27FC236}">
                  <a16:creationId xmlns:a16="http://schemas.microsoft.com/office/drawing/2014/main" id="{2C8A8F95-12C5-48F5-98B0-75C38E88C8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16" name="Picture 101" descr="circuler_1">
                <a:extLst>
                  <a:ext uri="{FF2B5EF4-FFF2-40B4-BE49-F238E27FC236}">
                    <a16:creationId xmlns:a16="http://schemas.microsoft.com/office/drawing/2014/main" id="{DA05945C-B960-45E6-AF2A-340586C8F7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7" name="Oval 102">
                <a:extLst>
                  <a:ext uri="{FF2B5EF4-FFF2-40B4-BE49-F238E27FC236}">
                    <a16:creationId xmlns:a16="http://schemas.microsoft.com/office/drawing/2014/main" id="{A2FC9B22-567D-4229-AED3-97B1B6DEAC9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G"/>
              </a:p>
            </p:txBody>
          </p:sp>
          <p:pic>
            <p:nvPicPr>
              <p:cNvPr id="118" name="Picture 103" descr="light_shadow1">
                <a:extLst>
                  <a:ext uri="{FF2B5EF4-FFF2-40B4-BE49-F238E27FC236}">
                    <a16:creationId xmlns:a16="http://schemas.microsoft.com/office/drawing/2014/main" id="{23D56BDB-A243-49FF-9741-FAE09C223B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9" name="Group 104">
                <a:extLst>
                  <a:ext uri="{FF2B5EF4-FFF2-40B4-BE49-F238E27FC236}">
                    <a16:creationId xmlns:a16="http://schemas.microsoft.com/office/drawing/2014/main" id="{8E832542-AD08-4940-973C-5FFFC2552E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20" name="Group 105">
                  <a:extLst>
                    <a:ext uri="{FF2B5EF4-FFF2-40B4-BE49-F238E27FC236}">
                      <a16:creationId xmlns:a16="http://schemas.microsoft.com/office/drawing/2014/main" id="{ABFEA9E3-B698-4A82-BD24-109316F96A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6" name="AutoShape 106">
                    <a:extLst>
                      <a:ext uri="{FF2B5EF4-FFF2-40B4-BE49-F238E27FC236}">
                        <a16:creationId xmlns:a16="http://schemas.microsoft.com/office/drawing/2014/main" id="{7C1A9A5C-B604-4BA6-8667-93E98F95FE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  <p:sp>
                <p:nvSpPr>
                  <p:cNvPr id="127" name="AutoShape 107">
                    <a:extLst>
                      <a:ext uri="{FF2B5EF4-FFF2-40B4-BE49-F238E27FC236}">
                        <a16:creationId xmlns:a16="http://schemas.microsoft.com/office/drawing/2014/main" id="{255411F5-BFA1-4E3A-A4F5-25E119FE93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  <p:sp>
                <p:nvSpPr>
                  <p:cNvPr id="128" name="AutoShape 108">
                    <a:extLst>
                      <a:ext uri="{FF2B5EF4-FFF2-40B4-BE49-F238E27FC236}">
                        <a16:creationId xmlns:a16="http://schemas.microsoft.com/office/drawing/2014/main" id="{6CD40BFD-04E8-4EAC-B48B-42432AA3AA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  <p:sp>
                <p:nvSpPr>
                  <p:cNvPr id="129" name="AutoShape 109">
                    <a:extLst>
                      <a:ext uri="{FF2B5EF4-FFF2-40B4-BE49-F238E27FC236}">
                        <a16:creationId xmlns:a16="http://schemas.microsoft.com/office/drawing/2014/main" id="{96C2F99E-6B69-42F2-864D-38E33256C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</p:grpSp>
            <p:grpSp>
              <p:nvGrpSpPr>
                <p:cNvPr id="121" name="Group 110">
                  <a:extLst>
                    <a:ext uri="{FF2B5EF4-FFF2-40B4-BE49-F238E27FC236}">
                      <a16:creationId xmlns:a16="http://schemas.microsoft.com/office/drawing/2014/main" id="{079B2E04-B4C4-44D5-9446-5DD39446CD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2" name="AutoShape 111">
                    <a:extLst>
                      <a:ext uri="{FF2B5EF4-FFF2-40B4-BE49-F238E27FC236}">
                        <a16:creationId xmlns:a16="http://schemas.microsoft.com/office/drawing/2014/main" id="{AEC16D0D-17E4-4F86-955B-50F299100E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  <p:sp>
                <p:nvSpPr>
                  <p:cNvPr id="123" name="AutoShape 112">
                    <a:extLst>
                      <a:ext uri="{FF2B5EF4-FFF2-40B4-BE49-F238E27FC236}">
                        <a16:creationId xmlns:a16="http://schemas.microsoft.com/office/drawing/2014/main" id="{08B34837-338F-45A9-94F6-3588D1DA5E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  <p:sp>
                <p:nvSpPr>
                  <p:cNvPr id="124" name="AutoShape 113">
                    <a:extLst>
                      <a:ext uri="{FF2B5EF4-FFF2-40B4-BE49-F238E27FC236}">
                        <a16:creationId xmlns:a16="http://schemas.microsoft.com/office/drawing/2014/main" id="{940D8490-9C56-4758-9FAD-2B17B95592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  <p:sp>
                <p:nvSpPr>
                  <p:cNvPr id="125" name="AutoShape 114">
                    <a:extLst>
                      <a:ext uri="{FF2B5EF4-FFF2-40B4-BE49-F238E27FC236}">
                        <a16:creationId xmlns:a16="http://schemas.microsoft.com/office/drawing/2014/main" id="{4FD64D0E-BDF3-4094-BB68-5B6CD2A50B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</p:grpSp>
          </p:grpSp>
        </p:grpSp>
        <p:grpSp>
          <p:nvGrpSpPr>
            <p:cNvPr id="104" name="Group 115">
              <a:extLst>
                <a:ext uri="{FF2B5EF4-FFF2-40B4-BE49-F238E27FC236}">
                  <a16:creationId xmlns:a16="http://schemas.microsoft.com/office/drawing/2014/main" id="{E42E87D2-CEDB-4783-9B6B-BF8FEE185644}"/>
                </a:ext>
              </a:extLst>
            </p:cNvPr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06" name="Group 116">
                <a:extLst>
                  <a:ext uri="{FF2B5EF4-FFF2-40B4-BE49-F238E27FC236}">
                    <a16:creationId xmlns:a16="http://schemas.microsoft.com/office/drawing/2014/main" id="{56A8FC0A-2C36-48F8-BCB2-7CA50EBD64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12" name="AutoShape 117">
                  <a:extLst>
                    <a:ext uri="{FF2B5EF4-FFF2-40B4-BE49-F238E27FC236}">
                      <a16:creationId xmlns:a16="http://schemas.microsoft.com/office/drawing/2014/main" id="{2DF0EC4E-CC21-43B5-8F22-81F6D23BC8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113" name="AutoShape 118">
                  <a:extLst>
                    <a:ext uri="{FF2B5EF4-FFF2-40B4-BE49-F238E27FC236}">
                      <a16:creationId xmlns:a16="http://schemas.microsoft.com/office/drawing/2014/main" id="{4CB94794-ECF5-4B95-8E82-CEA771D3F3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114" name="AutoShape 119">
                  <a:extLst>
                    <a:ext uri="{FF2B5EF4-FFF2-40B4-BE49-F238E27FC236}">
                      <a16:creationId xmlns:a16="http://schemas.microsoft.com/office/drawing/2014/main" id="{A0A76E90-3170-49B8-A151-182DFACDCF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115" name="AutoShape 120">
                  <a:extLst>
                    <a:ext uri="{FF2B5EF4-FFF2-40B4-BE49-F238E27FC236}">
                      <a16:creationId xmlns:a16="http://schemas.microsoft.com/office/drawing/2014/main" id="{A2D73C78-FA97-414D-8CD8-091FB60C0D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</p:grpSp>
          <p:grpSp>
            <p:nvGrpSpPr>
              <p:cNvPr id="107" name="Group 121">
                <a:extLst>
                  <a:ext uri="{FF2B5EF4-FFF2-40B4-BE49-F238E27FC236}">
                    <a16:creationId xmlns:a16="http://schemas.microsoft.com/office/drawing/2014/main" id="{9C16CD68-FF7D-4A88-8EFF-112D0F8F84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8" name="AutoShape 122">
                  <a:extLst>
                    <a:ext uri="{FF2B5EF4-FFF2-40B4-BE49-F238E27FC236}">
                      <a16:creationId xmlns:a16="http://schemas.microsoft.com/office/drawing/2014/main" id="{41F2632D-0603-485E-8CEF-54DA04DA58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109" name="AutoShape 123">
                  <a:extLst>
                    <a:ext uri="{FF2B5EF4-FFF2-40B4-BE49-F238E27FC236}">
                      <a16:creationId xmlns:a16="http://schemas.microsoft.com/office/drawing/2014/main" id="{FD6A0A86-5470-4F8E-B80E-90454F83CC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110" name="AutoShape 124">
                  <a:extLst>
                    <a:ext uri="{FF2B5EF4-FFF2-40B4-BE49-F238E27FC236}">
                      <a16:creationId xmlns:a16="http://schemas.microsoft.com/office/drawing/2014/main" id="{ECA2087B-0E3E-4BF1-AEE3-B5B5D49836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111" name="AutoShape 125">
                  <a:extLst>
                    <a:ext uri="{FF2B5EF4-FFF2-40B4-BE49-F238E27FC236}">
                      <a16:creationId xmlns:a16="http://schemas.microsoft.com/office/drawing/2014/main" id="{24199634-4C37-4C51-A00F-693CFC6669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</p:grpSp>
        </p:grpSp>
        <p:sp>
          <p:nvSpPr>
            <p:cNvPr id="105" name="Rectangle 126">
              <a:extLst>
                <a:ext uri="{FF2B5EF4-FFF2-40B4-BE49-F238E27FC236}">
                  <a16:creationId xmlns:a16="http://schemas.microsoft.com/office/drawing/2014/main" id="{39D45F04-E471-4EBB-8129-F066B8C00EC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2" y="1272"/>
              <a:ext cx="47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r>
                <a:rPr lang="en-US" altLang="en-NG" sz="1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Egypt</a:t>
              </a:r>
            </a:p>
          </p:txBody>
        </p:sp>
      </p:grpSp>
      <p:grpSp>
        <p:nvGrpSpPr>
          <p:cNvPr id="130" name="Group 127">
            <a:extLst>
              <a:ext uri="{FF2B5EF4-FFF2-40B4-BE49-F238E27FC236}">
                <a16:creationId xmlns:a16="http://schemas.microsoft.com/office/drawing/2014/main" id="{D55BAEE0-C891-4656-9B66-E7EE201682E2}"/>
              </a:ext>
            </a:extLst>
          </p:cNvPr>
          <p:cNvGrpSpPr>
            <a:grpSpLocks/>
          </p:cNvGrpSpPr>
          <p:nvPr/>
        </p:nvGrpSpPr>
        <p:grpSpPr bwMode="auto">
          <a:xfrm>
            <a:off x="4399937" y="1478682"/>
            <a:ext cx="1427164" cy="1384300"/>
            <a:chOff x="1968" y="1008"/>
            <a:chExt cx="899" cy="872"/>
          </a:xfrm>
        </p:grpSpPr>
        <p:sp>
          <p:nvSpPr>
            <p:cNvPr id="131" name="Oval 128">
              <a:extLst>
                <a:ext uri="{FF2B5EF4-FFF2-40B4-BE49-F238E27FC236}">
                  <a16:creationId xmlns:a16="http://schemas.microsoft.com/office/drawing/2014/main" id="{742F8D37-B9CC-427F-ABD1-2B40F065B68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G"/>
            </a:p>
          </p:txBody>
        </p:sp>
        <p:grpSp>
          <p:nvGrpSpPr>
            <p:cNvPr id="132" name="Group 129">
              <a:extLst>
                <a:ext uri="{FF2B5EF4-FFF2-40B4-BE49-F238E27FC236}">
                  <a16:creationId xmlns:a16="http://schemas.microsoft.com/office/drawing/2014/main" id="{611C7E80-4577-440F-BD8A-49F5F74126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45" name="Picture 130" descr="circuler_1">
                <a:extLst>
                  <a:ext uri="{FF2B5EF4-FFF2-40B4-BE49-F238E27FC236}">
                    <a16:creationId xmlns:a16="http://schemas.microsoft.com/office/drawing/2014/main" id="{35CC638F-D859-4CA0-A4BB-AAB09B743C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6" name="Oval 131">
                <a:extLst>
                  <a:ext uri="{FF2B5EF4-FFF2-40B4-BE49-F238E27FC236}">
                    <a16:creationId xmlns:a16="http://schemas.microsoft.com/office/drawing/2014/main" id="{A36DE6BF-B853-46CA-BCC0-33D6546A4C9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G"/>
              </a:p>
            </p:txBody>
          </p:sp>
          <p:pic>
            <p:nvPicPr>
              <p:cNvPr id="147" name="Picture 132" descr="light_shadow1">
                <a:extLst>
                  <a:ext uri="{FF2B5EF4-FFF2-40B4-BE49-F238E27FC236}">
                    <a16:creationId xmlns:a16="http://schemas.microsoft.com/office/drawing/2014/main" id="{2941C339-3255-4F81-8190-EEE9B2BD6D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8" name="Group 133">
                <a:extLst>
                  <a:ext uri="{FF2B5EF4-FFF2-40B4-BE49-F238E27FC236}">
                    <a16:creationId xmlns:a16="http://schemas.microsoft.com/office/drawing/2014/main" id="{72FB182C-A896-494C-86DA-0BF67AF124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49" name="Group 134">
                  <a:extLst>
                    <a:ext uri="{FF2B5EF4-FFF2-40B4-BE49-F238E27FC236}">
                      <a16:creationId xmlns:a16="http://schemas.microsoft.com/office/drawing/2014/main" id="{28A47DBA-6C70-4CF7-B4F1-78B2D4B28E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55" name="AutoShape 135">
                    <a:extLst>
                      <a:ext uri="{FF2B5EF4-FFF2-40B4-BE49-F238E27FC236}">
                        <a16:creationId xmlns:a16="http://schemas.microsoft.com/office/drawing/2014/main" id="{1AED83A4-7B3D-4F6C-9498-F2DF567657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  <p:sp>
                <p:nvSpPr>
                  <p:cNvPr id="156" name="AutoShape 136">
                    <a:extLst>
                      <a:ext uri="{FF2B5EF4-FFF2-40B4-BE49-F238E27FC236}">
                        <a16:creationId xmlns:a16="http://schemas.microsoft.com/office/drawing/2014/main" id="{CA595A94-53DC-4423-BFD0-53F1E76B06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  <p:sp>
                <p:nvSpPr>
                  <p:cNvPr id="157" name="AutoShape 137">
                    <a:extLst>
                      <a:ext uri="{FF2B5EF4-FFF2-40B4-BE49-F238E27FC236}">
                        <a16:creationId xmlns:a16="http://schemas.microsoft.com/office/drawing/2014/main" id="{14A057AE-7F0A-49CA-91AF-9071572334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  <p:sp>
                <p:nvSpPr>
                  <p:cNvPr id="158" name="AutoShape 138">
                    <a:extLst>
                      <a:ext uri="{FF2B5EF4-FFF2-40B4-BE49-F238E27FC236}">
                        <a16:creationId xmlns:a16="http://schemas.microsoft.com/office/drawing/2014/main" id="{A5DCDB5C-23CD-4040-A5F5-CBAC755EC6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</p:grpSp>
            <p:grpSp>
              <p:nvGrpSpPr>
                <p:cNvPr id="150" name="Group 139">
                  <a:extLst>
                    <a:ext uri="{FF2B5EF4-FFF2-40B4-BE49-F238E27FC236}">
                      <a16:creationId xmlns:a16="http://schemas.microsoft.com/office/drawing/2014/main" id="{145C0455-AB5D-40DC-864B-2650635AA7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51" name="AutoShape 140">
                    <a:extLst>
                      <a:ext uri="{FF2B5EF4-FFF2-40B4-BE49-F238E27FC236}">
                        <a16:creationId xmlns:a16="http://schemas.microsoft.com/office/drawing/2014/main" id="{D4BBD654-7EB6-4DDE-8739-5844E2EAD3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  <p:sp>
                <p:nvSpPr>
                  <p:cNvPr id="152" name="AutoShape 141">
                    <a:extLst>
                      <a:ext uri="{FF2B5EF4-FFF2-40B4-BE49-F238E27FC236}">
                        <a16:creationId xmlns:a16="http://schemas.microsoft.com/office/drawing/2014/main" id="{F28369E0-232C-43FF-BD7A-E4D3511799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  <p:sp>
                <p:nvSpPr>
                  <p:cNvPr id="153" name="AutoShape 142">
                    <a:extLst>
                      <a:ext uri="{FF2B5EF4-FFF2-40B4-BE49-F238E27FC236}">
                        <a16:creationId xmlns:a16="http://schemas.microsoft.com/office/drawing/2014/main" id="{1554D064-243E-4EE4-9639-E701ABA983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  <p:sp>
                <p:nvSpPr>
                  <p:cNvPr id="154" name="AutoShape 143">
                    <a:extLst>
                      <a:ext uri="{FF2B5EF4-FFF2-40B4-BE49-F238E27FC236}">
                        <a16:creationId xmlns:a16="http://schemas.microsoft.com/office/drawing/2014/main" id="{AFE48D70-BF68-4DA3-A777-EA62B90B01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NG"/>
                  </a:p>
                </p:txBody>
              </p:sp>
            </p:grpSp>
          </p:grpSp>
        </p:grpSp>
        <p:grpSp>
          <p:nvGrpSpPr>
            <p:cNvPr id="133" name="Group 144">
              <a:extLst>
                <a:ext uri="{FF2B5EF4-FFF2-40B4-BE49-F238E27FC236}">
                  <a16:creationId xmlns:a16="http://schemas.microsoft.com/office/drawing/2014/main" id="{22DC3ED0-A4F9-4FC8-BB55-D100743D8978}"/>
                </a:ext>
              </a:extLst>
            </p:cNvPr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35" name="Group 145">
                <a:extLst>
                  <a:ext uri="{FF2B5EF4-FFF2-40B4-BE49-F238E27FC236}">
                    <a16:creationId xmlns:a16="http://schemas.microsoft.com/office/drawing/2014/main" id="{1969705D-ADA7-475A-A62D-1640FAD311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41" name="AutoShape 146">
                  <a:extLst>
                    <a:ext uri="{FF2B5EF4-FFF2-40B4-BE49-F238E27FC236}">
                      <a16:creationId xmlns:a16="http://schemas.microsoft.com/office/drawing/2014/main" id="{8843E0C8-EB6F-43F2-92F4-55E108F180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142" name="AutoShape 147">
                  <a:extLst>
                    <a:ext uri="{FF2B5EF4-FFF2-40B4-BE49-F238E27FC236}">
                      <a16:creationId xmlns:a16="http://schemas.microsoft.com/office/drawing/2014/main" id="{20628632-768C-4812-82C2-281ABCF0B6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143" name="AutoShape 148">
                  <a:extLst>
                    <a:ext uri="{FF2B5EF4-FFF2-40B4-BE49-F238E27FC236}">
                      <a16:creationId xmlns:a16="http://schemas.microsoft.com/office/drawing/2014/main" id="{AEBF1AF4-52D9-4168-A839-D4A45424D5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144" name="AutoShape 149">
                  <a:extLst>
                    <a:ext uri="{FF2B5EF4-FFF2-40B4-BE49-F238E27FC236}">
                      <a16:creationId xmlns:a16="http://schemas.microsoft.com/office/drawing/2014/main" id="{470FF710-1DF5-4897-A8A3-8C82365B0F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</p:grpSp>
          <p:grpSp>
            <p:nvGrpSpPr>
              <p:cNvPr id="136" name="Group 150">
                <a:extLst>
                  <a:ext uri="{FF2B5EF4-FFF2-40B4-BE49-F238E27FC236}">
                    <a16:creationId xmlns:a16="http://schemas.microsoft.com/office/drawing/2014/main" id="{8A52466C-E839-4B76-9E93-E0DEC87634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37" name="AutoShape 151">
                  <a:extLst>
                    <a:ext uri="{FF2B5EF4-FFF2-40B4-BE49-F238E27FC236}">
                      <a16:creationId xmlns:a16="http://schemas.microsoft.com/office/drawing/2014/main" id="{CF82441B-B781-4417-AE0A-F842AB62F1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138" name="AutoShape 152">
                  <a:extLst>
                    <a:ext uri="{FF2B5EF4-FFF2-40B4-BE49-F238E27FC236}">
                      <a16:creationId xmlns:a16="http://schemas.microsoft.com/office/drawing/2014/main" id="{E59AFFAE-4224-4056-9BC2-3F6C8045EE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139" name="AutoShape 153">
                  <a:extLst>
                    <a:ext uri="{FF2B5EF4-FFF2-40B4-BE49-F238E27FC236}">
                      <a16:creationId xmlns:a16="http://schemas.microsoft.com/office/drawing/2014/main" id="{045A2A5C-58EE-4D33-B637-D65CD92C71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140" name="AutoShape 154">
                  <a:extLst>
                    <a:ext uri="{FF2B5EF4-FFF2-40B4-BE49-F238E27FC236}">
                      <a16:creationId xmlns:a16="http://schemas.microsoft.com/office/drawing/2014/main" id="{AF98B78B-C7EA-447D-BD68-C434D35D38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</p:grpSp>
        </p:grpSp>
        <p:sp>
          <p:nvSpPr>
            <p:cNvPr id="134" name="Rectangle 155">
              <a:extLst>
                <a:ext uri="{FF2B5EF4-FFF2-40B4-BE49-F238E27FC236}">
                  <a16:creationId xmlns:a16="http://schemas.microsoft.com/office/drawing/2014/main" id="{7D369E41-D927-424D-84CA-9E71D752FEE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8" y="1261"/>
              <a:ext cx="89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>
                          <a:gamma/>
                          <a:shade val="72549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r>
                <a:rPr lang="en-US" altLang="en-NG" sz="1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Mozambique</a:t>
              </a:r>
            </a:p>
          </p:txBody>
        </p:sp>
      </p:grpSp>
      <p:grpSp>
        <p:nvGrpSpPr>
          <p:cNvPr id="159" name="Group 156">
            <a:extLst>
              <a:ext uri="{FF2B5EF4-FFF2-40B4-BE49-F238E27FC236}">
                <a16:creationId xmlns:a16="http://schemas.microsoft.com/office/drawing/2014/main" id="{041731E2-53E5-4299-8AAA-DBB51BBA201F}"/>
              </a:ext>
            </a:extLst>
          </p:cNvPr>
          <p:cNvGrpSpPr>
            <a:grpSpLocks/>
          </p:cNvGrpSpPr>
          <p:nvPr/>
        </p:nvGrpSpPr>
        <p:grpSpPr bwMode="auto">
          <a:xfrm rot="4976862" flipH="1">
            <a:off x="4483100" y="3351213"/>
            <a:ext cx="673100" cy="647700"/>
            <a:chOff x="1944" y="1111"/>
            <a:chExt cx="204" cy="196"/>
          </a:xfrm>
        </p:grpSpPr>
        <p:pic>
          <p:nvPicPr>
            <p:cNvPr id="160" name="Picture 157" descr="circuler_1">
              <a:extLst>
                <a:ext uri="{FF2B5EF4-FFF2-40B4-BE49-F238E27FC236}">
                  <a16:creationId xmlns:a16="http://schemas.microsoft.com/office/drawing/2014/main" id="{15A39F57-13D4-4C90-B432-DB532888E4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1" name="Oval 158">
              <a:extLst>
                <a:ext uri="{FF2B5EF4-FFF2-40B4-BE49-F238E27FC236}">
                  <a16:creationId xmlns:a16="http://schemas.microsoft.com/office/drawing/2014/main" id="{6942FB52-B052-44C5-9D28-F77211751EAC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G"/>
            </a:p>
          </p:txBody>
        </p:sp>
        <p:grpSp>
          <p:nvGrpSpPr>
            <p:cNvPr id="162" name="Group 159">
              <a:extLst>
                <a:ext uri="{FF2B5EF4-FFF2-40B4-BE49-F238E27FC236}">
                  <a16:creationId xmlns:a16="http://schemas.microsoft.com/office/drawing/2014/main" id="{5D82413F-A7AC-4A74-9D26-1818CEDE6C03}"/>
                </a:ext>
              </a:extLst>
            </p:cNvPr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65" name="Group 160">
                <a:extLst>
                  <a:ext uri="{FF2B5EF4-FFF2-40B4-BE49-F238E27FC236}">
                    <a16:creationId xmlns:a16="http://schemas.microsoft.com/office/drawing/2014/main" id="{57714BB3-2D9D-4A92-8A54-5FDBC6C7BB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71" name="AutoShape 161">
                  <a:extLst>
                    <a:ext uri="{FF2B5EF4-FFF2-40B4-BE49-F238E27FC236}">
                      <a16:creationId xmlns:a16="http://schemas.microsoft.com/office/drawing/2014/main" id="{87F8447B-084A-41D6-A918-0279574DAE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172" name="AutoShape 162">
                  <a:extLst>
                    <a:ext uri="{FF2B5EF4-FFF2-40B4-BE49-F238E27FC236}">
                      <a16:creationId xmlns:a16="http://schemas.microsoft.com/office/drawing/2014/main" id="{AB50C9DC-E0DD-4689-8877-4AF847398C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173" name="AutoShape 163">
                  <a:extLst>
                    <a:ext uri="{FF2B5EF4-FFF2-40B4-BE49-F238E27FC236}">
                      <a16:creationId xmlns:a16="http://schemas.microsoft.com/office/drawing/2014/main" id="{392B8529-BFE9-4796-81BE-86DAB95A3B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174" name="AutoShape 164">
                  <a:extLst>
                    <a:ext uri="{FF2B5EF4-FFF2-40B4-BE49-F238E27FC236}">
                      <a16:creationId xmlns:a16="http://schemas.microsoft.com/office/drawing/2014/main" id="{47669773-BE80-43C4-9A26-3D541704BF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84BDBFF1-DAE3-4168-9E4F-6928E0B831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67" name="AutoShape 166">
                  <a:extLst>
                    <a:ext uri="{FF2B5EF4-FFF2-40B4-BE49-F238E27FC236}">
                      <a16:creationId xmlns:a16="http://schemas.microsoft.com/office/drawing/2014/main" id="{3C92F015-EAAD-4DB7-83C1-AFE5BA09E6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168" name="AutoShape 167">
                  <a:extLst>
                    <a:ext uri="{FF2B5EF4-FFF2-40B4-BE49-F238E27FC236}">
                      <a16:creationId xmlns:a16="http://schemas.microsoft.com/office/drawing/2014/main" id="{8D48CED8-F50E-46A9-A99C-54F38FD617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169" name="AutoShape 168">
                  <a:extLst>
                    <a:ext uri="{FF2B5EF4-FFF2-40B4-BE49-F238E27FC236}">
                      <a16:creationId xmlns:a16="http://schemas.microsoft.com/office/drawing/2014/main" id="{DF276DE5-6F84-4E09-BDCE-DF40403F3B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  <p:sp>
              <p:nvSpPr>
                <p:cNvPr id="170" name="AutoShape 169">
                  <a:extLst>
                    <a:ext uri="{FF2B5EF4-FFF2-40B4-BE49-F238E27FC236}">
                      <a16:creationId xmlns:a16="http://schemas.microsoft.com/office/drawing/2014/main" id="{FDE9D3BD-71FA-41A5-AB0C-107DCD910F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NG"/>
                </a:p>
              </p:txBody>
            </p:sp>
          </p:grpSp>
        </p:grpSp>
        <p:sp>
          <p:nvSpPr>
            <p:cNvPr id="163" name="Arc 170">
              <a:extLst>
                <a:ext uri="{FF2B5EF4-FFF2-40B4-BE49-F238E27FC236}">
                  <a16:creationId xmlns:a16="http://schemas.microsoft.com/office/drawing/2014/main" id="{07FB2153-3A2B-47ED-B5E5-83917FAF7688}"/>
                </a:ext>
              </a:extLst>
            </p:cNvPr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G"/>
            </a:p>
          </p:txBody>
        </p:sp>
        <p:pic>
          <p:nvPicPr>
            <p:cNvPr id="164" name="Picture 171" descr="light_shadow1">
              <a:extLst>
                <a:ext uri="{FF2B5EF4-FFF2-40B4-BE49-F238E27FC236}">
                  <a16:creationId xmlns:a16="http://schemas.microsoft.com/office/drawing/2014/main" id="{0139840C-729A-4940-8DE4-6695D9DBCD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5" name="AutoShape 172">
            <a:extLst>
              <a:ext uri="{FF2B5EF4-FFF2-40B4-BE49-F238E27FC236}">
                <a16:creationId xmlns:a16="http://schemas.microsoft.com/office/drawing/2014/main" id="{86DA086E-0A87-4794-BE1E-BD3B16C49BCC}"/>
              </a:ext>
            </a:extLst>
          </p:cNvPr>
          <p:cNvSpPr>
            <a:spLocks/>
          </p:cNvSpPr>
          <p:nvPr/>
        </p:nvSpPr>
        <p:spPr bwMode="auto">
          <a:xfrm>
            <a:off x="6204801" y="1257141"/>
            <a:ext cx="1661006" cy="638194"/>
          </a:xfrm>
          <a:prstGeom prst="accentCallout2">
            <a:avLst>
              <a:gd name="adj1" fmla="val 21923"/>
              <a:gd name="adj2" fmla="val 3473"/>
              <a:gd name="adj3" fmla="val 31167"/>
              <a:gd name="adj4" fmla="val -38907"/>
              <a:gd name="adj5" fmla="val 99565"/>
              <a:gd name="adj6" fmla="val -73185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42900" indent="-342900" eaLnBrk="0" hangingPunct="0">
              <a:buAutoNum type="arabicPeriod"/>
            </a:pPr>
            <a:r>
              <a:rPr lang="en-US" sz="1400" dirty="0">
                <a:solidFill>
                  <a:srgbClr val="002060"/>
                </a:solidFill>
              </a:rPr>
              <a:t>Coral FLNG,</a:t>
            </a:r>
          </a:p>
          <a:p>
            <a:pPr marL="342900" indent="-342900" eaLnBrk="0" hangingPunct="0">
              <a:buAutoNum type="arabicPeriod"/>
            </a:pPr>
            <a:r>
              <a:rPr lang="en-US" sz="1400" dirty="0">
                <a:solidFill>
                  <a:srgbClr val="002060"/>
                </a:solidFill>
              </a:rPr>
              <a:t> Anadarko’s Area 1 project</a:t>
            </a:r>
            <a:endParaRPr lang="en-US" altLang="en-NG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76" name="AutoShape 173">
            <a:extLst>
              <a:ext uri="{FF2B5EF4-FFF2-40B4-BE49-F238E27FC236}">
                <a16:creationId xmlns:a16="http://schemas.microsoft.com/office/drawing/2014/main" id="{9F4B9656-2CCC-4DBD-8A96-00388258BB9D}"/>
              </a:ext>
            </a:extLst>
          </p:cNvPr>
          <p:cNvSpPr>
            <a:spLocks/>
          </p:cNvSpPr>
          <p:nvPr/>
        </p:nvSpPr>
        <p:spPr bwMode="auto">
          <a:xfrm>
            <a:off x="7747794" y="2980531"/>
            <a:ext cx="1509712" cy="392113"/>
          </a:xfrm>
          <a:prstGeom prst="accentCallout2">
            <a:avLst>
              <a:gd name="adj1" fmla="val 29148"/>
              <a:gd name="adj2" fmla="val -5046"/>
              <a:gd name="adj3" fmla="val 29148"/>
              <a:gd name="adj4" fmla="val -5046"/>
              <a:gd name="adj5" fmla="val 112551"/>
              <a:gd name="adj6" fmla="val -59833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n-US" sz="1400" dirty="0" err="1">
                <a:solidFill>
                  <a:srgbClr val="002060"/>
                </a:solidFill>
              </a:rPr>
              <a:t>Baltim</a:t>
            </a:r>
            <a:r>
              <a:rPr lang="en-US" sz="1400" dirty="0">
                <a:solidFill>
                  <a:srgbClr val="002060"/>
                </a:solidFill>
              </a:rPr>
              <a:t> SW project</a:t>
            </a:r>
            <a:endParaRPr lang="en-US" altLang="en-NG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77" name="AutoShape 174">
            <a:extLst>
              <a:ext uri="{FF2B5EF4-FFF2-40B4-BE49-F238E27FC236}">
                <a16:creationId xmlns:a16="http://schemas.microsoft.com/office/drawing/2014/main" id="{033BC7CF-92DC-46F1-AC35-59F04D59CD8A}"/>
              </a:ext>
            </a:extLst>
          </p:cNvPr>
          <p:cNvSpPr>
            <a:spLocks/>
          </p:cNvSpPr>
          <p:nvPr/>
        </p:nvSpPr>
        <p:spPr bwMode="auto">
          <a:xfrm>
            <a:off x="0" y="1145368"/>
            <a:ext cx="2603500" cy="3512480"/>
          </a:xfrm>
          <a:prstGeom prst="accentCallout2">
            <a:avLst>
              <a:gd name="adj1" fmla="val 26278"/>
              <a:gd name="adj2" fmla="val 104782"/>
              <a:gd name="adj3" fmla="val 26278"/>
              <a:gd name="adj4" fmla="val 114843"/>
              <a:gd name="adj5" fmla="val 31859"/>
              <a:gd name="adj6" fmla="val 122439"/>
            </a:avLst>
          </a:prstGeom>
          <a:noFill/>
          <a:ln w="9525">
            <a:solidFill>
              <a:schemeClr val="hlink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42900" indent="-342900" eaLnBrk="0" hangingPunct="0">
              <a:buAutoNum type="arabicPeriod"/>
            </a:pPr>
            <a:endParaRPr lang="en-US" sz="1600" dirty="0">
              <a:solidFill>
                <a:srgbClr val="002060"/>
              </a:solidFill>
            </a:endParaRPr>
          </a:p>
          <a:p>
            <a:pPr marL="342900" indent="-342900" eaLnBrk="0" hangingPunct="0">
              <a:buAutoNum type="arabicPeriod"/>
            </a:pPr>
            <a:endParaRPr lang="en-US" sz="1600" dirty="0">
              <a:solidFill>
                <a:srgbClr val="002060"/>
              </a:solidFill>
            </a:endParaRPr>
          </a:p>
          <a:p>
            <a:pPr marL="342900" indent="-342900" eaLnBrk="0" hangingPunct="0">
              <a:buAutoNum type="arabicPeriod"/>
            </a:pPr>
            <a:endParaRPr lang="en-US" sz="1600" dirty="0">
              <a:solidFill>
                <a:srgbClr val="002060"/>
              </a:solidFill>
            </a:endParaRPr>
          </a:p>
          <a:p>
            <a:pPr marL="342900" indent="-342900" eaLnBrk="0" hangingPunct="0">
              <a:buAutoNum type="arabicPeriod"/>
            </a:pPr>
            <a:endParaRPr lang="en-US" sz="1600" dirty="0">
              <a:solidFill>
                <a:srgbClr val="002060"/>
              </a:solidFill>
            </a:endParaRPr>
          </a:p>
          <a:p>
            <a:pPr eaLnBrk="0" hangingPunct="0"/>
            <a:endParaRPr lang="en-US" sz="1600" dirty="0">
              <a:solidFill>
                <a:srgbClr val="002060"/>
              </a:solidFill>
            </a:endParaRPr>
          </a:p>
          <a:p>
            <a:pPr marL="342900" indent="-342900" eaLnBrk="0" hangingPunct="0">
              <a:buAutoNum type="arabicPeriod"/>
            </a:pPr>
            <a:r>
              <a:rPr lang="en-US" sz="1600" dirty="0">
                <a:solidFill>
                  <a:srgbClr val="002060"/>
                </a:solidFill>
              </a:rPr>
              <a:t>Deepwater Bonga North  </a:t>
            </a:r>
          </a:p>
          <a:p>
            <a:pPr marL="342900" indent="-342900" eaLnBrk="0" hangingPunct="0">
              <a:buAutoNum type="arabicPeriod"/>
            </a:pPr>
            <a:r>
              <a:rPr lang="en-US" sz="1600" dirty="0">
                <a:solidFill>
                  <a:srgbClr val="002060"/>
                </a:solidFill>
              </a:rPr>
              <a:t>Deepwater Bonga Southwest/</a:t>
            </a:r>
            <a:r>
              <a:rPr lang="en-US" sz="1600" dirty="0" err="1">
                <a:solidFill>
                  <a:srgbClr val="002060"/>
                </a:solidFill>
              </a:rPr>
              <a:t>Aparo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</a:p>
          <a:p>
            <a:pPr marL="342900" indent="-342900" eaLnBrk="0" hangingPunct="0">
              <a:buAutoNum type="arabicPeriod"/>
            </a:pPr>
            <a:r>
              <a:rPr lang="en-US" sz="1600" dirty="0" err="1">
                <a:solidFill>
                  <a:srgbClr val="002060"/>
                </a:solidFill>
              </a:rPr>
              <a:t>Assa</a:t>
            </a:r>
            <a:r>
              <a:rPr lang="en-US" sz="1600" dirty="0">
                <a:solidFill>
                  <a:srgbClr val="002060"/>
                </a:solidFill>
              </a:rPr>
              <a:t> North/</a:t>
            </a:r>
            <a:r>
              <a:rPr lang="en-US" sz="1600" dirty="0" err="1">
                <a:solidFill>
                  <a:srgbClr val="002060"/>
                </a:solidFill>
              </a:rPr>
              <a:t>Ohaji</a:t>
            </a:r>
            <a:r>
              <a:rPr lang="en-US" sz="1600" dirty="0">
                <a:solidFill>
                  <a:srgbClr val="002060"/>
                </a:solidFill>
              </a:rPr>
              <a:t> South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en-US" sz="1600" dirty="0">
                <a:solidFill>
                  <a:srgbClr val="002060"/>
                </a:solidFill>
              </a:rPr>
              <a:t>Ultra-</a:t>
            </a:r>
            <a:r>
              <a:rPr lang="en-US" sz="1600" dirty="0" err="1">
                <a:solidFill>
                  <a:srgbClr val="002060"/>
                </a:solidFill>
              </a:rPr>
              <a:t>deepwater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Zabazaba</a:t>
            </a:r>
            <a:r>
              <a:rPr lang="en-US" sz="1600" dirty="0">
                <a:solidFill>
                  <a:srgbClr val="002060"/>
                </a:solidFill>
              </a:rPr>
              <a:t>-Etan project.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en-US" sz="1600" dirty="0" err="1">
                <a:solidFill>
                  <a:srgbClr val="002060"/>
                </a:solidFill>
              </a:rPr>
              <a:t>Owowo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</a:p>
          <a:p>
            <a:pPr marL="342900" indent="-342900" eaLnBrk="0" hangingPunct="0">
              <a:buAutoNum type="arabicPeriod"/>
            </a:pPr>
            <a:endParaRPr lang="en-US" sz="1600" dirty="0">
              <a:solidFill>
                <a:srgbClr val="002060"/>
              </a:solidFill>
            </a:endParaRPr>
          </a:p>
          <a:p>
            <a:pPr marL="342900" indent="-342900" eaLnBrk="0" hangingPunct="0">
              <a:buAutoNum type="arabicPeriod"/>
            </a:pPr>
            <a:endParaRPr lang="en-US" sz="1600" dirty="0">
              <a:solidFill>
                <a:srgbClr val="002060"/>
              </a:solidFill>
            </a:endParaRPr>
          </a:p>
          <a:p>
            <a:pPr marL="342900" indent="-342900" eaLnBrk="0" hangingPunct="0">
              <a:buAutoNum type="arabicPeriod"/>
            </a:pPr>
            <a:endParaRPr lang="en-US" sz="1600" dirty="0">
              <a:solidFill>
                <a:srgbClr val="002060"/>
              </a:solidFill>
            </a:endParaRPr>
          </a:p>
          <a:p>
            <a:pPr marL="342900" indent="-342900" eaLnBrk="0" hangingPunct="0">
              <a:buAutoNum type="arabicPeriod"/>
            </a:pPr>
            <a:endParaRPr lang="en-US" altLang="en-NG" sz="1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78" name="AutoShape 175">
            <a:extLst>
              <a:ext uri="{FF2B5EF4-FFF2-40B4-BE49-F238E27FC236}">
                <a16:creationId xmlns:a16="http://schemas.microsoft.com/office/drawing/2014/main" id="{CA1E8B1C-2403-4CCA-B6C5-7870EF829B6A}"/>
              </a:ext>
            </a:extLst>
          </p:cNvPr>
          <p:cNvSpPr>
            <a:spLocks/>
          </p:cNvSpPr>
          <p:nvPr/>
        </p:nvSpPr>
        <p:spPr bwMode="auto">
          <a:xfrm>
            <a:off x="526749" y="4779524"/>
            <a:ext cx="1593850" cy="853735"/>
          </a:xfrm>
          <a:prstGeom prst="accentCallout2">
            <a:avLst>
              <a:gd name="adj1" fmla="val 26278"/>
              <a:gd name="adj2" fmla="val 104782"/>
              <a:gd name="adj3" fmla="val 26278"/>
              <a:gd name="adj4" fmla="val 118926"/>
              <a:gd name="adj5" fmla="val 56833"/>
              <a:gd name="adj6" fmla="val 159562"/>
            </a:avLst>
          </a:prstGeom>
          <a:noFill/>
          <a:ln w="9525">
            <a:solidFill>
              <a:schemeClr val="accent2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 eaLnBrk="0" hangingPunct="0"/>
            <a:r>
              <a:rPr lang="en-US" sz="1400" dirty="0">
                <a:solidFill>
                  <a:srgbClr val="002060"/>
                </a:solidFill>
              </a:rPr>
              <a:t>FLNG venture</a:t>
            </a:r>
            <a:endParaRPr lang="en-US" altLang="en-NG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79" name="AutoShape 176">
            <a:extLst>
              <a:ext uri="{FF2B5EF4-FFF2-40B4-BE49-F238E27FC236}">
                <a16:creationId xmlns:a16="http://schemas.microsoft.com/office/drawing/2014/main" id="{916C163A-2941-49ED-BD26-041776F4DFB3}"/>
              </a:ext>
            </a:extLst>
          </p:cNvPr>
          <p:cNvSpPr>
            <a:spLocks/>
          </p:cNvSpPr>
          <p:nvPr/>
        </p:nvSpPr>
        <p:spPr bwMode="auto">
          <a:xfrm>
            <a:off x="504627" y="6004011"/>
            <a:ext cx="1509713" cy="392112"/>
          </a:xfrm>
          <a:prstGeom prst="accentCallout2">
            <a:avLst>
              <a:gd name="adj1" fmla="val 58298"/>
              <a:gd name="adj2" fmla="val 110724"/>
              <a:gd name="adj3" fmla="val 97164"/>
              <a:gd name="adj4" fmla="val 146686"/>
              <a:gd name="adj5" fmla="val 39270"/>
              <a:gd name="adj6" fmla="val 276447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n-US" sz="1400" dirty="0">
                <a:solidFill>
                  <a:srgbClr val="002060"/>
                </a:solidFill>
              </a:rPr>
              <a:t> LNG plant at </a:t>
            </a:r>
            <a:r>
              <a:rPr lang="en-US" sz="1400" dirty="0" err="1">
                <a:solidFill>
                  <a:srgbClr val="002060"/>
                </a:solidFill>
              </a:rPr>
              <a:t>Lindi</a:t>
            </a:r>
            <a:endParaRPr lang="en-US" altLang="en-NG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83" name="Oval 102">
            <a:extLst>
              <a:ext uri="{FF2B5EF4-FFF2-40B4-BE49-F238E27FC236}">
                <a16:creationId xmlns:a16="http://schemas.microsoft.com/office/drawing/2014/main" id="{63CBB92A-E74B-4BA5-9E7C-0C12686F3535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19121" y="2162585"/>
            <a:ext cx="1079500" cy="1085879"/>
          </a:xfrm>
          <a:prstGeom prst="ellipse">
            <a:avLst/>
          </a:prstGeom>
          <a:solidFill>
            <a:srgbClr val="C00000">
              <a:alpha val="66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NG"/>
          </a:p>
        </p:txBody>
      </p:sp>
      <p:sp>
        <p:nvSpPr>
          <p:cNvPr id="184" name="Rectangle 126">
            <a:extLst>
              <a:ext uri="{FF2B5EF4-FFF2-40B4-BE49-F238E27FC236}">
                <a16:creationId xmlns:a16="http://schemas.microsoft.com/office/drawing/2014/main" id="{7F0ACFB5-183F-4F93-B20F-21D3C72B0DA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04861" y="2398928"/>
            <a:ext cx="12458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r>
              <a:rPr lang="en-US" sz="1600" b="1" dirty="0"/>
              <a:t>Equatorial </a:t>
            </a:r>
          </a:p>
          <a:p>
            <a:r>
              <a:rPr lang="en-US" sz="1600" b="1" dirty="0"/>
              <a:t>Guinea</a:t>
            </a:r>
            <a:endParaRPr lang="en-US" altLang="en-NG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5" name="Oval 102">
            <a:extLst>
              <a:ext uri="{FF2B5EF4-FFF2-40B4-BE49-F238E27FC236}">
                <a16:creationId xmlns:a16="http://schemas.microsoft.com/office/drawing/2014/main" id="{17EBCB33-EB47-4A93-B8DC-D9CEF694A3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35676" y="4654474"/>
            <a:ext cx="1079500" cy="1085879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NG"/>
          </a:p>
        </p:txBody>
      </p:sp>
      <p:sp>
        <p:nvSpPr>
          <p:cNvPr id="186" name="Rectangle 126">
            <a:extLst>
              <a:ext uri="{FF2B5EF4-FFF2-40B4-BE49-F238E27FC236}">
                <a16:creationId xmlns:a16="http://schemas.microsoft.com/office/drawing/2014/main" id="{467CEDAE-EEC1-4CF9-A34B-016232E49761}"/>
              </a:ext>
            </a:extLst>
          </p:cNvPr>
          <p:cNvSpPr>
            <a:spLocks noChangeArrowheads="1"/>
          </p:cNvSpPr>
          <p:nvPr/>
        </p:nvSpPr>
        <p:spPr bwMode="gray">
          <a:xfrm flipH="1">
            <a:off x="6304566" y="4992075"/>
            <a:ext cx="10253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r>
              <a:rPr lang="en-US" altLang="en-NG" sz="1600" b="1" dirty="0">
                <a:solidFill>
                  <a:srgbClr val="000000"/>
                </a:solidFill>
                <a:latin typeface="Arial" panose="020B0604020202020204" pitchFamily="34" charset="0"/>
              </a:rPr>
              <a:t>Senegal</a:t>
            </a:r>
          </a:p>
        </p:txBody>
      </p:sp>
      <p:sp>
        <p:nvSpPr>
          <p:cNvPr id="187" name="Line 8">
            <a:extLst>
              <a:ext uri="{FF2B5EF4-FFF2-40B4-BE49-F238E27FC236}">
                <a16:creationId xmlns:a16="http://schemas.microsoft.com/office/drawing/2014/main" id="{0072385C-2853-4764-8854-761268F2960B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5147307" y="2890463"/>
            <a:ext cx="828691" cy="6771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G"/>
          </a:p>
        </p:txBody>
      </p:sp>
      <p:sp>
        <p:nvSpPr>
          <p:cNvPr id="188" name="Line 8">
            <a:extLst>
              <a:ext uri="{FF2B5EF4-FFF2-40B4-BE49-F238E27FC236}">
                <a16:creationId xmlns:a16="http://schemas.microsoft.com/office/drawing/2014/main" id="{F7CE6AB2-BB0B-42A6-8FA4-98E32686CD6E}"/>
              </a:ext>
            </a:extLst>
          </p:cNvPr>
          <p:cNvSpPr>
            <a:spLocks noChangeShapeType="1"/>
          </p:cNvSpPr>
          <p:nvPr/>
        </p:nvSpPr>
        <p:spPr bwMode="gray">
          <a:xfrm>
            <a:off x="4864101" y="3962515"/>
            <a:ext cx="1397175" cy="8771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G"/>
          </a:p>
        </p:txBody>
      </p:sp>
      <p:sp>
        <p:nvSpPr>
          <p:cNvPr id="189" name="AutoShape 172">
            <a:extLst>
              <a:ext uri="{FF2B5EF4-FFF2-40B4-BE49-F238E27FC236}">
                <a16:creationId xmlns:a16="http://schemas.microsoft.com/office/drawing/2014/main" id="{0EAD4E4D-8314-4FF2-A09E-B1A12A8ED4E3}"/>
              </a:ext>
            </a:extLst>
          </p:cNvPr>
          <p:cNvSpPr>
            <a:spLocks/>
          </p:cNvSpPr>
          <p:nvPr/>
        </p:nvSpPr>
        <p:spPr bwMode="auto">
          <a:xfrm>
            <a:off x="7209366" y="2162585"/>
            <a:ext cx="1941136" cy="458787"/>
          </a:xfrm>
          <a:prstGeom prst="accentCallout2">
            <a:avLst>
              <a:gd name="adj1" fmla="val 42402"/>
              <a:gd name="adj2" fmla="val -3979"/>
              <a:gd name="adj3" fmla="val -730"/>
              <a:gd name="adj4" fmla="val -24724"/>
              <a:gd name="adj5" fmla="val 48886"/>
              <a:gd name="adj6" fmla="val -31568"/>
            </a:avLst>
          </a:prstGeom>
          <a:noFill/>
          <a:ln w="9525">
            <a:solidFill>
              <a:srgbClr val="C00000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n-US" altLang="en-NG" sz="1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</a:rPr>
              <a:t>Fortuna FLNG </a:t>
            </a:r>
            <a:endParaRPr lang="en-US" altLang="en-NG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90" name="AutoShape 172">
            <a:extLst>
              <a:ext uri="{FF2B5EF4-FFF2-40B4-BE49-F238E27FC236}">
                <a16:creationId xmlns:a16="http://schemas.microsoft.com/office/drawing/2014/main" id="{067868F8-69E5-46BB-9E29-B679366CE71D}"/>
              </a:ext>
            </a:extLst>
          </p:cNvPr>
          <p:cNvSpPr>
            <a:spLocks/>
          </p:cNvSpPr>
          <p:nvPr/>
        </p:nvSpPr>
        <p:spPr bwMode="auto">
          <a:xfrm>
            <a:off x="7840731" y="5075891"/>
            <a:ext cx="1817619" cy="552186"/>
          </a:xfrm>
          <a:prstGeom prst="accentCallout2">
            <a:avLst>
              <a:gd name="adj1" fmla="val 21923"/>
              <a:gd name="adj2" fmla="val 3473"/>
              <a:gd name="adj3" fmla="val -47962"/>
              <a:gd name="adj4" fmla="val -39499"/>
              <a:gd name="adj5" fmla="val -25668"/>
              <a:gd name="adj6" fmla="val -56091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n-US" sz="1400" dirty="0"/>
              <a:t> BP/</a:t>
            </a:r>
            <a:r>
              <a:rPr lang="en-US" sz="1400" dirty="0" err="1"/>
              <a:t>Kosmos</a:t>
            </a:r>
            <a:r>
              <a:rPr lang="en-US" sz="1400" dirty="0"/>
              <a:t>’ </a:t>
            </a:r>
            <a:r>
              <a:rPr lang="en-US" sz="1400" dirty="0" err="1"/>
              <a:t>Tortue</a:t>
            </a:r>
            <a:r>
              <a:rPr lang="en-US" sz="1400" dirty="0"/>
              <a:t>      </a:t>
            </a:r>
          </a:p>
          <a:p>
            <a:pPr eaLnBrk="0" hangingPunct="0"/>
            <a:r>
              <a:rPr lang="en-US" sz="1400" dirty="0"/>
              <a:t> LNG </a:t>
            </a:r>
            <a:endParaRPr lang="en-US" altLang="en-NG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770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worldmap_ani8">
            <a:extLst>
              <a:ext uri="{FF2B5EF4-FFF2-40B4-BE49-F238E27FC236}">
                <a16:creationId xmlns:a16="http://schemas.microsoft.com/office/drawing/2014/main" id="{16815EBE-D649-4E03-A7BB-8CFD1F4554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865118" y="3518086"/>
            <a:ext cx="233859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D530560-F381-445E-9A8B-09F888EAA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Look Ahead?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DE00E-67CD-4DB2-A970-A249D05E7B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346950" y="6553200"/>
            <a:ext cx="2311400" cy="2127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3EECC2E2-3750-4055-A8D2-971F7084FF31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A0F9A9-36CE-462C-BC99-AF245B670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707" y="2590800"/>
            <a:ext cx="2200585" cy="216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EABB1A-BF61-45FF-B109-F40465FF16FA}"/>
              </a:ext>
            </a:extLst>
          </p:cNvPr>
          <p:cNvSpPr/>
          <p:nvPr/>
        </p:nvSpPr>
        <p:spPr>
          <a:xfrm>
            <a:off x="6174212" y="4750800"/>
            <a:ext cx="3960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0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GB" dirty="0"/>
              <a:t>Opening up the frontier territory</a:t>
            </a:r>
          </a:p>
          <a:p>
            <a:pPr>
              <a:buSzPct val="20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en-GB" dirty="0">
              <a:solidFill>
                <a:srgbClr val="00206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DFE3778-5310-412F-B523-8C7010F36414}"/>
              </a:ext>
            </a:extLst>
          </p:cNvPr>
          <p:cNvCxnSpPr>
            <a:cxnSpLocks/>
          </p:cNvCxnSpPr>
          <p:nvPr/>
        </p:nvCxnSpPr>
        <p:spPr>
          <a:xfrm rot="2700000">
            <a:off x="5703278" y="1493153"/>
            <a:ext cx="0" cy="133200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7287672-481F-49BF-B7C4-B6D324629237}"/>
              </a:ext>
            </a:extLst>
          </p:cNvPr>
          <p:cNvSpPr/>
          <p:nvPr/>
        </p:nvSpPr>
        <p:spPr>
          <a:xfrm>
            <a:off x="5181600" y="1376956"/>
            <a:ext cx="4561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0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GB" dirty="0">
                <a:solidFill>
                  <a:srgbClr val="002060"/>
                </a:solidFill>
              </a:rPr>
              <a:t>Unique fiscal policy for unique emerging plays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CDDFDE-7EF1-4566-9C6B-A5F55763C015}"/>
              </a:ext>
            </a:extLst>
          </p:cNvPr>
          <p:cNvCxnSpPr>
            <a:cxnSpLocks/>
          </p:cNvCxnSpPr>
          <p:nvPr/>
        </p:nvCxnSpPr>
        <p:spPr>
          <a:xfrm rot="-2700000">
            <a:off x="4155162" y="1511765"/>
            <a:ext cx="0" cy="133200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2E65517-9F5A-45C9-A6C3-5DFE6BADF79C}"/>
              </a:ext>
            </a:extLst>
          </p:cNvPr>
          <p:cNvSpPr/>
          <p:nvPr/>
        </p:nvSpPr>
        <p:spPr>
          <a:xfrm>
            <a:off x="10688" y="1383233"/>
            <a:ext cx="4640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20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GB" dirty="0">
                <a:solidFill>
                  <a:srgbClr val="002060"/>
                </a:solidFill>
              </a:rPr>
              <a:t>More Attractive fiscal and regulatory regime</a:t>
            </a:r>
            <a:endParaRPr lang="en-NG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62D0CE-23D6-4794-BA62-5F676C9EB541}"/>
              </a:ext>
            </a:extLst>
          </p:cNvPr>
          <p:cNvCxnSpPr>
            <a:cxnSpLocks/>
          </p:cNvCxnSpPr>
          <p:nvPr/>
        </p:nvCxnSpPr>
        <p:spPr>
          <a:xfrm rot="-4200000">
            <a:off x="3437171" y="2108469"/>
            <a:ext cx="0" cy="136800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17DE71D-AD48-4D21-8E5E-D58905DF1D6F}"/>
              </a:ext>
            </a:extLst>
          </p:cNvPr>
          <p:cNvSpPr/>
          <p:nvPr/>
        </p:nvSpPr>
        <p:spPr>
          <a:xfrm>
            <a:off x="-85513" y="221495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/>
              <a:t>Projections for capex and exploration spend in Africa are positives</a:t>
            </a: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D1D308-EBC8-4491-B338-655B2E7B4332}"/>
              </a:ext>
            </a:extLst>
          </p:cNvPr>
          <p:cNvCxnSpPr>
            <a:cxnSpLocks/>
          </p:cNvCxnSpPr>
          <p:nvPr/>
        </p:nvCxnSpPr>
        <p:spPr>
          <a:xfrm rot="4200000">
            <a:off x="6413740" y="2108469"/>
            <a:ext cx="0" cy="136800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69E4347-D698-4AB4-94C6-89D176DF4C55}"/>
              </a:ext>
            </a:extLst>
          </p:cNvPr>
          <p:cNvSpPr/>
          <p:nvPr/>
        </p:nvSpPr>
        <p:spPr>
          <a:xfrm>
            <a:off x="-36898" y="538702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SzPct val="200000"/>
            </a:pPr>
            <a:endParaRPr lang="en-GB" dirty="0">
              <a:solidFill>
                <a:srgbClr val="002060"/>
              </a:solidFill>
            </a:endParaRPr>
          </a:p>
          <a:p>
            <a:pPr>
              <a:buSzPct val="20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GB" dirty="0">
                <a:solidFill>
                  <a:srgbClr val="002060"/>
                </a:solidFill>
              </a:rPr>
              <a:t>Deep Play Exploration and Reserves Maturation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763CFD-014B-4D95-9CBC-B8FE71576D2F}"/>
              </a:ext>
            </a:extLst>
          </p:cNvPr>
          <p:cNvSpPr/>
          <p:nvPr/>
        </p:nvSpPr>
        <p:spPr>
          <a:xfrm>
            <a:off x="5833824" y="1944469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SzPct val="20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en-GB" dirty="0">
              <a:solidFill>
                <a:srgbClr val="002060"/>
              </a:solidFill>
            </a:endParaRPr>
          </a:p>
          <a:p>
            <a:pPr>
              <a:buSzPct val="20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GB" dirty="0">
                <a:solidFill>
                  <a:srgbClr val="002060"/>
                </a:solidFill>
              </a:rPr>
              <a:t>Responsive legislative environments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05EB0AA-70BA-4CA1-AFA5-CF9B14AF8B7A}"/>
              </a:ext>
            </a:extLst>
          </p:cNvPr>
          <p:cNvCxnSpPr>
            <a:cxnSpLocks/>
          </p:cNvCxnSpPr>
          <p:nvPr/>
        </p:nvCxnSpPr>
        <p:spPr>
          <a:xfrm rot="-2700000">
            <a:off x="5687697" y="4536951"/>
            <a:ext cx="0" cy="133200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2B0011-A809-4EBD-9F14-F3C6039406EF}"/>
              </a:ext>
            </a:extLst>
          </p:cNvPr>
          <p:cNvCxnSpPr>
            <a:cxnSpLocks/>
          </p:cNvCxnSpPr>
          <p:nvPr/>
        </p:nvCxnSpPr>
        <p:spPr>
          <a:xfrm rot="2700000">
            <a:off x="4101905" y="4546340"/>
            <a:ext cx="0" cy="133200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A083653-54EF-4E39-8958-4154B0D8A8B9}"/>
              </a:ext>
            </a:extLst>
          </p:cNvPr>
          <p:cNvCxnSpPr>
            <a:cxnSpLocks/>
          </p:cNvCxnSpPr>
          <p:nvPr/>
        </p:nvCxnSpPr>
        <p:spPr>
          <a:xfrm rot="-4200000">
            <a:off x="6391572" y="3893332"/>
            <a:ext cx="0" cy="136800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07D500B-A54C-4884-AB93-4BD63FF76F5E}"/>
              </a:ext>
            </a:extLst>
          </p:cNvPr>
          <p:cNvCxnSpPr>
            <a:cxnSpLocks/>
          </p:cNvCxnSpPr>
          <p:nvPr/>
        </p:nvCxnSpPr>
        <p:spPr>
          <a:xfrm rot="4200000">
            <a:off x="3433444" y="3890360"/>
            <a:ext cx="0" cy="136800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36182DB-3F49-4B4D-9122-16DFF35A0810}"/>
              </a:ext>
            </a:extLst>
          </p:cNvPr>
          <p:cNvCxnSpPr>
            <a:cxnSpLocks/>
          </p:cNvCxnSpPr>
          <p:nvPr/>
        </p:nvCxnSpPr>
        <p:spPr>
          <a:xfrm rot="5400000">
            <a:off x="6357600" y="3268845"/>
            <a:ext cx="0" cy="82800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BBFCEB4-F18C-4DB3-94BA-876A5C88BBA0}"/>
              </a:ext>
            </a:extLst>
          </p:cNvPr>
          <p:cNvCxnSpPr>
            <a:cxnSpLocks/>
          </p:cNvCxnSpPr>
          <p:nvPr/>
        </p:nvCxnSpPr>
        <p:spPr>
          <a:xfrm rot="5400000">
            <a:off x="3438707" y="3269661"/>
            <a:ext cx="0" cy="828000"/>
          </a:xfrm>
          <a:prstGeom prst="line">
            <a:avLst/>
          </a:prstGeom>
          <a:ln w="158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9CECCD6-A246-4B98-AA1E-DF8ABA1A2C32}"/>
              </a:ext>
            </a:extLst>
          </p:cNvPr>
          <p:cNvSpPr/>
          <p:nvPr/>
        </p:nvSpPr>
        <p:spPr>
          <a:xfrm>
            <a:off x="-147956" y="4416548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00000"/>
            </a:pPr>
            <a:endParaRPr lang="en-GB" dirty="0">
              <a:solidFill>
                <a:srgbClr val="002060"/>
              </a:solidFill>
            </a:endParaRPr>
          </a:p>
          <a:p>
            <a:pPr>
              <a:buSzPct val="20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dirty="0">
                <a:solidFill>
                  <a:srgbClr val="002060"/>
                </a:solidFill>
              </a:rPr>
              <a:t>New License Awards on the open blocks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5C33424-517D-49D0-BA2C-0BC866E7E51A}"/>
              </a:ext>
            </a:extLst>
          </p:cNvPr>
          <p:cNvSpPr/>
          <p:nvPr/>
        </p:nvSpPr>
        <p:spPr>
          <a:xfrm>
            <a:off x="5181600" y="5644425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SzPct val="20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GB" dirty="0">
                <a:solidFill>
                  <a:srgbClr val="002060"/>
                </a:solidFill>
              </a:rPr>
              <a:t>Concession Midstream Asset (Facility Synergy)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BB0354C-C254-4B1A-8E09-9945A4BE9F75}"/>
              </a:ext>
            </a:extLst>
          </p:cNvPr>
          <p:cNvSpPr/>
          <p:nvPr/>
        </p:nvSpPr>
        <p:spPr>
          <a:xfrm>
            <a:off x="6669373" y="3498179"/>
            <a:ext cx="2651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20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GB" dirty="0">
                <a:solidFill>
                  <a:srgbClr val="002060"/>
                </a:solidFill>
              </a:rPr>
              <a:t>Gas Commercialisation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DD0B232-88D8-4E20-BF4E-325F626613D6}"/>
              </a:ext>
            </a:extLst>
          </p:cNvPr>
          <p:cNvSpPr/>
          <p:nvPr/>
        </p:nvSpPr>
        <p:spPr>
          <a:xfrm>
            <a:off x="-36898" y="3482383"/>
            <a:ext cx="3191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20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GB" dirty="0">
                <a:solidFill>
                  <a:srgbClr val="002060"/>
                </a:solidFill>
              </a:rPr>
              <a:t>Accelerated Lease Renewals </a:t>
            </a:r>
          </a:p>
        </p:txBody>
      </p:sp>
      <p:pic>
        <p:nvPicPr>
          <p:cNvPr id="34" name="Picture 33" descr="worldmap_ani8">
            <a:extLst>
              <a:ext uri="{FF2B5EF4-FFF2-40B4-BE49-F238E27FC236}">
                <a16:creationId xmlns:a16="http://schemas.microsoft.com/office/drawing/2014/main" id="{DE4D25DC-09F0-4A4D-A7E8-E687431C0C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947931" y="1999836"/>
            <a:ext cx="233859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worldmap_ani8">
            <a:extLst>
              <a:ext uri="{FF2B5EF4-FFF2-40B4-BE49-F238E27FC236}">
                <a16:creationId xmlns:a16="http://schemas.microsoft.com/office/drawing/2014/main" id="{145E2FDB-4FB4-426A-B757-B495E5042B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654060" y="1999836"/>
            <a:ext cx="233859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worldmap_ani8">
            <a:extLst>
              <a:ext uri="{FF2B5EF4-FFF2-40B4-BE49-F238E27FC236}">
                <a16:creationId xmlns:a16="http://schemas.microsoft.com/office/drawing/2014/main" id="{F9562896-2498-4887-80FC-BD5C6A4B63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316514" y="2674183"/>
            <a:ext cx="233859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worldmap_ani8">
            <a:extLst>
              <a:ext uri="{FF2B5EF4-FFF2-40B4-BE49-F238E27FC236}">
                <a16:creationId xmlns:a16="http://schemas.microsoft.com/office/drawing/2014/main" id="{C05D10E0-99B3-470F-8DE1-EB8B136B57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437961" y="2640647"/>
            <a:ext cx="233859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worldmap_ani8">
            <a:extLst>
              <a:ext uri="{FF2B5EF4-FFF2-40B4-BE49-F238E27FC236}">
                <a16:creationId xmlns:a16="http://schemas.microsoft.com/office/drawing/2014/main" id="{02794E0C-94EB-4C06-ACAC-C192548CB3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52804" y="3584823"/>
            <a:ext cx="233859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worldmap_ani8">
            <a:extLst>
              <a:ext uri="{FF2B5EF4-FFF2-40B4-BE49-F238E27FC236}">
                <a16:creationId xmlns:a16="http://schemas.microsoft.com/office/drawing/2014/main" id="{06113E67-9DE0-482F-9E29-71BB03F0A2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421778" y="3568904"/>
            <a:ext cx="233859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worldmap_ani8">
            <a:extLst>
              <a:ext uri="{FF2B5EF4-FFF2-40B4-BE49-F238E27FC236}">
                <a16:creationId xmlns:a16="http://schemas.microsoft.com/office/drawing/2014/main" id="{749BE272-6170-40EB-84F9-18EB4FD6AA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326224" y="4466360"/>
            <a:ext cx="233859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worldmap_ani8">
            <a:extLst>
              <a:ext uri="{FF2B5EF4-FFF2-40B4-BE49-F238E27FC236}">
                <a16:creationId xmlns:a16="http://schemas.microsoft.com/office/drawing/2014/main" id="{DF9C4214-32B8-48C4-8523-FF72A4354F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446018" y="4534800"/>
            <a:ext cx="233859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worldmap_ani8">
            <a:extLst>
              <a:ext uri="{FF2B5EF4-FFF2-40B4-BE49-F238E27FC236}">
                <a16:creationId xmlns:a16="http://schemas.microsoft.com/office/drawing/2014/main" id="{1B929ED7-15DE-40F4-8FB9-00AAE3AE4B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951717" y="5146606"/>
            <a:ext cx="233859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worldmap_ani8">
            <a:extLst>
              <a:ext uri="{FF2B5EF4-FFF2-40B4-BE49-F238E27FC236}">
                <a16:creationId xmlns:a16="http://schemas.microsoft.com/office/drawing/2014/main" id="{57E1FBA8-796B-4EEF-9154-F8AF28E58F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659182" y="5166254"/>
            <a:ext cx="233859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89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31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346950" y="6553200"/>
            <a:ext cx="23114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CAEB042-BDD8-451D-BD32-385D557EFEEA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266" y="1219200"/>
            <a:ext cx="6705600" cy="5715000"/>
          </a:xfrm>
          <a:solidFill>
            <a:srgbClr val="EFEFFF"/>
          </a:solidFill>
          <a:ln/>
        </p:spPr>
        <p:txBody>
          <a:bodyPr>
            <a:normAutofit fontScale="32500" lnSpcReduction="20000"/>
          </a:bodyPr>
          <a:lstStyle/>
          <a:p>
            <a:pPr marL="342900" lvl="1" indent="-342900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11200" dirty="0">
                <a:solidFill>
                  <a:srgbClr val="FF0000"/>
                </a:solidFill>
                <a:latin typeface="Arial Narrow" panose="020B0606020202030204" pitchFamily="34" charset="0"/>
                <a:ea typeface="Aharoni"/>
                <a:cs typeface="Aharoni"/>
              </a:rPr>
              <a:t>Upstream</a:t>
            </a:r>
            <a:r>
              <a:rPr lang="en-US" sz="11200" dirty="0">
                <a:latin typeface="Arial Narrow" panose="020B0606020202030204" pitchFamily="34" charset="0"/>
                <a:ea typeface="Aharoni"/>
                <a:cs typeface="Aharoni"/>
              </a:rPr>
              <a:t> </a:t>
            </a:r>
          </a:p>
          <a:p>
            <a:pPr marL="742950" lvl="2" indent="-342900">
              <a:lnSpc>
                <a:spcPct val="120000"/>
              </a:lnSpc>
              <a:defRPr/>
            </a:pPr>
            <a:r>
              <a:rPr lang="en-US" sz="8400" dirty="0">
                <a:latin typeface="Arial Narrow" panose="020B0606020202030204" pitchFamily="34" charset="0"/>
                <a:ea typeface="Aharoni"/>
                <a:cs typeface="Aharoni"/>
              </a:rPr>
              <a:t>Oil Reserves – 40 Billion Barrels by 2020</a:t>
            </a:r>
          </a:p>
          <a:p>
            <a:pPr marL="742950" lvl="2" indent="-342900">
              <a:lnSpc>
                <a:spcPct val="120000"/>
              </a:lnSpc>
              <a:defRPr/>
            </a:pPr>
            <a:r>
              <a:rPr lang="en-US" sz="8400" dirty="0">
                <a:latin typeface="Arial Narrow" panose="020B0606020202030204" pitchFamily="34" charset="0"/>
                <a:ea typeface="Aharoni"/>
                <a:cs typeface="Aharoni"/>
              </a:rPr>
              <a:t>Gas Reserves – 200 TCF by 2020</a:t>
            </a:r>
          </a:p>
          <a:p>
            <a:pPr marL="742950" lvl="2" indent="-342900">
              <a:lnSpc>
                <a:spcPct val="120000"/>
              </a:lnSpc>
              <a:defRPr/>
            </a:pPr>
            <a:r>
              <a:rPr lang="en-US" sz="8400" dirty="0">
                <a:latin typeface="Arial Narrow" panose="020B0606020202030204" pitchFamily="34" charset="0"/>
                <a:ea typeface="Aharoni"/>
                <a:cs typeface="Aharoni"/>
              </a:rPr>
              <a:t>Oil Production – 3 Million Barrels Per Day </a:t>
            </a:r>
          </a:p>
          <a:p>
            <a:pPr marL="0" lvl="1" indent="0">
              <a:lnSpc>
                <a:spcPct val="120000"/>
              </a:lnSpc>
              <a:buNone/>
              <a:defRPr/>
            </a:pPr>
            <a:endParaRPr lang="en-US" sz="8400" dirty="0">
              <a:latin typeface="Arial Narrow" panose="020B0606020202030204" pitchFamily="34" charset="0"/>
              <a:ea typeface="Aharoni"/>
              <a:cs typeface="Aharoni"/>
            </a:endParaRPr>
          </a:p>
          <a:p>
            <a:pPr marL="342900" lvl="1" indent="-342900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9800" dirty="0">
                <a:solidFill>
                  <a:srgbClr val="FF0000"/>
                </a:solidFill>
                <a:latin typeface="Arial Narrow" panose="020B0606020202030204" pitchFamily="34" charset="0"/>
                <a:ea typeface="Aharoni"/>
                <a:cs typeface="Aharoni"/>
              </a:rPr>
              <a:t>Reserves</a:t>
            </a:r>
            <a:r>
              <a:rPr lang="en-US" sz="7400" dirty="0">
                <a:solidFill>
                  <a:srgbClr val="FF0000"/>
                </a:solidFill>
                <a:latin typeface="Arial Narrow" panose="020B0606020202030204" pitchFamily="34" charset="0"/>
                <a:ea typeface="Aharoni"/>
                <a:cs typeface="Aharoni"/>
              </a:rPr>
              <a:t>(01/01/19) </a:t>
            </a:r>
            <a:r>
              <a:rPr lang="en-US" sz="9800" dirty="0">
                <a:solidFill>
                  <a:srgbClr val="FF0000"/>
                </a:solidFill>
                <a:latin typeface="Arial Narrow" panose="020B0606020202030204" pitchFamily="34" charset="0"/>
                <a:ea typeface="Aharoni"/>
                <a:cs typeface="Aharoni"/>
              </a:rPr>
              <a:t>and Production Status</a:t>
            </a:r>
          </a:p>
          <a:p>
            <a:pPr marL="742950" lvl="2" indent="-342900">
              <a:lnSpc>
                <a:spcPct val="120000"/>
              </a:lnSpc>
              <a:defRPr/>
            </a:pPr>
            <a:r>
              <a:rPr lang="en-US" sz="8400" dirty="0">
                <a:latin typeface="Arial Narrow" panose="020B0606020202030204" pitchFamily="34" charset="0"/>
                <a:ea typeface="Aharoni"/>
                <a:cs typeface="Aharoni"/>
              </a:rPr>
              <a:t>Oil + Cond. Reserves – 37 Billion Barrels </a:t>
            </a:r>
          </a:p>
          <a:p>
            <a:pPr marL="742950" lvl="2" indent="-342900">
              <a:lnSpc>
                <a:spcPct val="120000"/>
              </a:lnSpc>
              <a:defRPr/>
            </a:pPr>
            <a:r>
              <a:rPr lang="en-US" sz="8400" dirty="0">
                <a:latin typeface="Arial Narrow" panose="020B0606020202030204" pitchFamily="34" charset="0"/>
                <a:ea typeface="Aharoni"/>
                <a:cs typeface="Aharoni"/>
              </a:rPr>
              <a:t>Gas Reserves – 200.79 TCF</a:t>
            </a:r>
          </a:p>
          <a:p>
            <a:pPr marL="742950" lvl="2" indent="-342900">
              <a:lnSpc>
                <a:spcPct val="120000"/>
              </a:lnSpc>
              <a:defRPr/>
            </a:pPr>
            <a:r>
              <a:rPr lang="en-US" sz="8400" dirty="0">
                <a:latin typeface="Arial Narrow" panose="020B0606020202030204" pitchFamily="34" charset="0"/>
                <a:ea typeface="Aharoni"/>
                <a:cs typeface="Aharoni"/>
              </a:rPr>
              <a:t>Production(oil +Condensate) – 2.1 MBOPD</a:t>
            </a:r>
          </a:p>
          <a:p>
            <a:pPr marL="742950" lvl="2" indent="-342900">
              <a:lnSpc>
                <a:spcPct val="120000"/>
              </a:lnSpc>
              <a:defRPr/>
            </a:pPr>
            <a:r>
              <a:rPr lang="en-US" sz="8400" dirty="0">
                <a:latin typeface="Arial Narrow" panose="020B0606020202030204" pitchFamily="34" charset="0"/>
                <a:ea typeface="Aharoni"/>
                <a:cs typeface="Aharoni"/>
              </a:rPr>
              <a:t>Daily Gas Production – 8.2 BCF/Day</a:t>
            </a:r>
          </a:p>
          <a:p>
            <a:pPr marL="742950" lvl="2" indent="-342900">
              <a:lnSpc>
                <a:spcPct val="120000"/>
              </a:lnSpc>
              <a:defRPr/>
            </a:pPr>
            <a:endParaRPr lang="en-US" sz="8400" dirty="0">
              <a:latin typeface="Arial Narrow" panose="020B0606020202030204" pitchFamily="34" charset="0"/>
              <a:ea typeface="Aharoni"/>
              <a:cs typeface="Aharoni"/>
            </a:endParaRPr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0" y="304800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National Aspirations for the Oil &amp; Gas Sector</a:t>
            </a: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A293A7D3-B8EE-453A-B292-7CF158926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56" y="3788229"/>
            <a:ext cx="3243943" cy="2764970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60A09D1A-FCF0-49E7-9E69-FDE7258A9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56" y="1283700"/>
            <a:ext cx="3243943" cy="2406557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20316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FBA2D-DD82-4116-9A39-55EDBD9741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C2E2-3750-4055-A8D2-971F7084FF31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416EB7-2601-458D-8B3B-21580C5BA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4" y="1809750"/>
            <a:ext cx="9870884" cy="40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59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8532205-0BF3-4C3B-90A5-10AE720278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1260909" y="1269572"/>
            <a:ext cx="6882063" cy="5328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DF0ACE-3AF0-4AA2-BD67-6D987F830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837" y="1298929"/>
            <a:ext cx="8248851" cy="52249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Acreage management</a:t>
            </a:r>
          </a:p>
          <a:p>
            <a:pPr lvl="0"/>
            <a:r>
              <a:rPr lang="en-US" sz="1800" dirty="0"/>
              <a:t>Early Lease renewal</a:t>
            </a:r>
            <a:endParaRPr lang="en-GB" sz="1800" dirty="0"/>
          </a:p>
          <a:p>
            <a:pPr lvl="0"/>
            <a:r>
              <a:rPr lang="en-US" sz="1800" dirty="0"/>
              <a:t>New License Awards</a:t>
            </a:r>
          </a:p>
          <a:p>
            <a:pPr marL="0" lvl="0" indent="0">
              <a:buNone/>
            </a:pPr>
            <a:endParaRPr lang="en-GB" sz="1500" dirty="0"/>
          </a:p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Deep and ultra-deep development strategy</a:t>
            </a:r>
          </a:p>
          <a:p>
            <a:pPr lvl="0"/>
            <a:r>
              <a:rPr lang="en-US" sz="1800" dirty="0"/>
              <a:t>Regional Oil and Gas Hubs</a:t>
            </a:r>
            <a:endParaRPr lang="en-GB" sz="1800" dirty="0"/>
          </a:p>
          <a:p>
            <a:r>
              <a:rPr lang="en-US" sz="1800" dirty="0"/>
              <a:t>Concession midstream assets </a:t>
            </a:r>
            <a:r>
              <a:rPr lang="en-GB" sz="1800" i="1" dirty="0">
                <a:solidFill>
                  <a:srgbClr val="002060"/>
                </a:solidFill>
              </a:rPr>
              <a:t>(</a:t>
            </a:r>
            <a:r>
              <a:rPr lang="en-GB" sz="1800" dirty="0">
                <a:solidFill>
                  <a:srgbClr val="002060"/>
                </a:solidFill>
              </a:rPr>
              <a:t>synergy in utilisation of production facilities)</a:t>
            </a:r>
            <a:endParaRPr lang="en-US" altLang="en-NG" sz="1800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en-GB" sz="1500" dirty="0"/>
          </a:p>
          <a:p>
            <a:pPr marL="0" indent="0">
              <a:buNone/>
            </a:pPr>
            <a:r>
              <a:rPr lang="en-GB" sz="2200" b="1" dirty="0">
                <a:solidFill>
                  <a:srgbClr val="002060"/>
                </a:solidFill>
              </a:rPr>
              <a:t>Early FIDs</a:t>
            </a:r>
          </a:p>
          <a:p>
            <a:pPr marL="0" indent="0">
              <a:buNone/>
            </a:pPr>
            <a:r>
              <a:rPr lang="en-GB" sz="2000" b="1" i="1" dirty="0">
                <a:solidFill>
                  <a:srgbClr val="002060"/>
                </a:solidFill>
              </a:rPr>
              <a:t>Incentives based on </a:t>
            </a:r>
            <a:r>
              <a:rPr lang="en-GB" sz="2000" dirty="0">
                <a:solidFill>
                  <a:srgbClr val="002060"/>
                </a:solidFill>
              </a:rPr>
              <a:t>Reserves Additional Value (Reserve replacement through drilling or discover )</a:t>
            </a:r>
          </a:p>
          <a:p>
            <a:pPr marL="0" indent="0">
              <a:buNone/>
            </a:pPr>
            <a:endParaRPr lang="en-GB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15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Fast Track field Development</a:t>
            </a:r>
            <a:endParaRPr lang="en-US" altLang="en-NG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5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Infill Development</a:t>
            </a:r>
          </a:p>
          <a:p>
            <a:pPr marL="0" indent="0">
              <a:buNone/>
            </a:pPr>
            <a:endParaRPr lang="en-US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2000" b="1" i="1" dirty="0">
                <a:solidFill>
                  <a:srgbClr val="002060"/>
                </a:solidFill>
              </a:rPr>
              <a:t>Reserve Maturation (</a:t>
            </a:r>
            <a:r>
              <a:rPr lang="en-GB" sz="2000" dirty="0">
                <a:solidFill>
                  <a:srgbClr val="002060"/>
                </a:solidFill>
              </a:rPr>
              <a:t>Technology based – Deeper Seismic probes, Regional 4D imaging, New drilling Techniques, Deep Play Exploration – HPHT Rigs, Deep Play Exploration)</a:t>
            </a: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2060"/>
                </a:solidFill>
              </a:rPr>
              <a:t>Exploration </a:t>
            </a:r>
            <a:r>
              <a:rPr lang="en-GB" sz="2000" dirty="0">
                <a:solidFill>
                  <a:srgbClr val="002060"/>
                </a:solidFill>
              </a:rPr>
              <a:t>in Inland Basin and Deepwater</a:t>
            </a:r>
            <a:endParaRPr lang="en-US" altLang="en-NG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5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4400" b="1" dirty="0"/>
          </a:p>
          <a:p>
            <a:pPr marL="0" indent="0">
              <a:buNone/>
            </a:pPr>
            <a:endParaRPr lang="en-GB" sz="4400" b="1" dirty="0"/>
          </a:p>
          <a:p>
            <a:pPr marL="0" indent="0">
              <a:buNone/>
            </a:pPr>
            <a:endParaRPr lang="en-GB" sz="4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530560-F381-445E-9A8B-09F888EAA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381000"/>
            <a:ext cx="8369300" cy="792162"/>
          </a:xfrm>
        </p:spPr>
        <p:txBody>
          <a:bodyPr>
            <a:normAutofit fontScale="90000"/>
          </a:bodyPr>
          <a:lstStyle/>
          <a:p>
            <a:r>
              <a:rPr lang="en-GB" dirty="0"/>
              <a:t>Growing Reserves and Boosting Production:</a:t>
            </a:r>
            <a:br>
              <a:rPr lang="en-GB" dirty="0"/>
            </a:br>
            <a:r>
              <a:rPr lang="en-GB" dirty="0"/>
              <a:t>                                                --------DPR Strategy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DE00E-67CD-4DB2-A970-A249D05E7B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ECC2E2-3750-4055-A8D2-971F7084FF31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Oval 52">
            <a:extLst>
              <a:ext uri="{FF2B5EF4-FFF2-40B4-BE49-F238E27FC236}">
                <a16:creationId xmlns:a16="http://schemas.microsoft.com/office/drawing/2014/main" id="{4A386C58-3EC4-4230-BAF9-106CEAAD2E58}"/>
              </a:ext>
            </a:extLst>
          </p:cNvPr>
          <p:cNvSpPr>
            <a:spLocks noChangeArrowheads="1"/>
          </p:cNvSpPr>
          <p:nvPr/>
        </p:nvSpPr>
        <p:spPr bwMode="gray">
          <a:xfrm rot="4976862">
            <a:off x="204519" y="4172811"/>
            <a:ext cx="232225" cy="234338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>
                  <a:alpha val="50000"/>
                </a:srgbClr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Oval 52">
            <a:extLst>
              <a:ext uri="{FF2B5EF4-FFF2-40B4-BE49-F238E27FC236}">
                <a16:creationId xmlns:a16="http://schemas.microsoft.com/office/drawing/2014/main" id="{9E4648DD-86FA-4396-BAFE-9EC627FDA29C}"/>
              </a:ext>
            </a:extLst>
          </p:cNvPr>
          <p:cNvSpPr>
            <a:spLocks noChangeArrowheads="1"/>
          </p:cNvSpPr>
          <p:nvPr/>
        </p:nvSpPr>
        <p:spPr bwMode="gray">
          <a:xfrm rot="4976862">
            <a:off x="179526" y="1429091"/>
            <a:ext cx="232225" cy="234338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>
                  <a:alpha val="50000"/>
                </a:srgbClr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Oval 52">
            <a:extLst>
              <a:ext uri="{FF2B5EF4-FFF2-40B4-BE49-F238E27FC236}">
                <a16:creationId xmlns:a16="http://schemas.microsoft.com/office/drawing/2014/main" id="{E6C22DAD-C629-43F0-88CA-0452BC398FEA}"/>
              </a:ext>
            </a:extLst>
          </p:cNvPr>
          <p:cNvSpPr>
            <a:spLocks noChangeArrowheads="1"/>
          </p:cNvSpPr>
          <p:nvPr/>
        </p:nvSpPr>
        <p:spPr bwMode="gray">
          <a:xfrm rot="4976862">
            <a:off x="210619" y="2877411"/>
            <a:ext cx="232225" cy="234338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>
                  <a:alpha val="50000"/>
                </a:srgbClr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" name="Oval 52">
            <a:extLst>
              <a:ext uri="{FF2B5EF4-FFF2-40B4-BE49-F238E27FC236}">
                <a16:creationId xmlns:a16="http://schemas.microsoft.com/office/drawing/2014/main" id="{3639B291-5910-42F5-B04B-C0928FD581BE}"/>
              </a:ext>
            </a:extLst>
          </p:cNvPr>
          <p:cNvSpPr>
            <a:spLocks noChangeArrowheads="1"/>
          </p:cNvSpPr>
          <p:nvPr/>
        </p:nvSpPr>
        <p:spPr bwMode="gray">
          <a:xfrm rot="4976862">
            <a:off x="204518" y="4858611"/>
            <a:ext cx="232225" cy="234338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>
                  <a:alpha val="50000"/>
                </a:srgbClr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" name="Oval 52">
            <a:extLst>
              <a:ext uri="{FF2B5EF4-FFF2-40B4-BE49-F238E27FC236}">
                <a16:creationId xmlns:a16="http://schemas.microsoft.com/office/drawing/2014/main" id="{A680CC18-50B1-4165-9392-B2D6B356B182}"/>
              </a:ext>
            </a:extLst>
          </p:cNvPr>
          <p:cNvSpPr>
            <a:spLocks noChangeArrowheads="1"/>
          </p:cNvSpPr>
          <p:nvPr/>
        </p:nvSpPr>
        <p:spPr bwMode="gray">
          <a:xfrm rot="4976862">
            <a:off x="179526" y="5468211"/>
            <a:ext cx="232225" cy="234338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>
                  <a:alpha val="50000"/>
                </a:srgbClr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" name="Oval 52">
            <a:extLst>
              <a:ext uri="{FF2B5EF4-FFF2-40B4-BE49-F238E27FC236}">
                <a16:creationId xmlns:a16="http://schemas.microsoft.com/office/drawing/2014/main" id="{2027F02E-33B7-4953-8A40-384F8FB20390}"/>
              </a:ext>
            </a:extLst>
          </p:cNvPr>
          <p:cNvSpPr>
            <a:spLocks noChangeArrowheads="1"/>
          </p:cNvSpPr>
          <p:nvPr/>
        </p:nvSpPr>
        <p:spPr bwMode="gray">
          <a:xfrm rot="4976862">
            <a:off x="194856" y="6154011"/>
            <a:ext cx="232225" cy="234338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>
                  <a:alpha val="50000"/>
                </a:srgbClr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335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AB53F63-6642-435B-9A27-5B68F4683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241" y="4260122"/>
            <a:ext cx="3383280" cy="26049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81EF0F-EC22-426B-B0F0-34F28F9D3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1" y="1242702"/>
            <a:ext cx="2560320" cy="253554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AB76035-2DDE-4C40-AA25-C3248D6C8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8" y="4598244"/>
            <a:ext cx="2743200" cy="1862085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8359A5CD-EB00-49D4-A44D-22C99B9AE6B1}"/>
              </a:ext>
            </a:extLst>
          </p:cNvPr>
          <p:cNvSpPr/>
          <p:nvPr/>
        </p:nvSpPr>
        <p:spPr>
          <a:xfrm>
            <a:off x="2922641" y="1974621"/>
            <a:ext cx="3200400" cy="3200400"/>
          </a:xfrm>
          <a:prstGeom prst="ellipse">
            <a:avLst/>
          </a:prstGeom>
          <a:ln w="117475" cmpd="dbl">
            <a:solidFill>
              <a:srgbClr val="0099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CAD17F-5A9C-41C5-BB69-56E3C3AE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E&amp;P Active Players and Reserves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FF348-2C1D-4499-915C-B9A6ACC898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C2E2-3750-4055-A8D2-971F7084FF3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B6C97749-2326-4718-86A9-E3D3DDBA5FF6}"/>
              </a:ext>
            </a:extLst>
          </p:cNvPr>
          <p:cNvSpPr/>
          <p:nvPr/>
        </p:nvSpPr>
        <p:spPr>
          <a:xfrm rot="7500000">
            <a:off x="2475223" y="2070579"/>
            <a:ext cx="763929" cy="792162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80EDF1E0-7217-4D2B-8912-C99A357CB879}"/>
              </a:ext>
            </a:extLst>
          </p:cNvPr>
          <p:cNvSpPr/>
          <p:nvPr/>
        </p:nvSpPr>
        <p:spPr>
          <a:xfrm rot="-2700000">
            <a:off x="5608123" y="4583043"/>
            <a:ext cx="763929" cy="792162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9A82CF98-4A18-4476-BAC6-5AC4D50C92EB}"/>
              </a:ext>
            </a:extLst>
          </p:cNvPr>
          <p:cNvSpPr/>
          <p:nvPr/>
        </p:nvSpPr>
        <p:spPr>
          <a:xfrm rot="2700000">
            <a:off x="2698997" y="4640936"/>
            <a:ext cx="763929" cy="792162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1D75D4B5-F57A-493C-B36B-8B2EBCA4FC76}"/>
              </a:ext>
            </a:extLst>
          </p:cNvPr>
          <p:cNvSpPr/>
          <p:nvPr/>
        </p:nvSpPr>
        <p:spPr>
          <a:xfrm rot="-7500000">
            <a:off x="5895197" y="2141379"/>
            <a:ext cx="763929" cy="792162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9704C1C-C73F-4AFC-BCF2-A16A082ED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2738" y="2556452"/>
            <a:ext cx="2103120" cy="204919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A63F3BC-A5A2-404B-B170-9A5C0C672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6456" y="1410582"/>
            <a:ext cx="3209544" cy="255975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39EB867-022D-4931-B104-7C1C843C67A8}"/>
              </a:ext>
            </a:extLst>
          </p:cNvPr>
          <p:cNvSpPr/>
          <p:nvPr/>
        </p:nvSpPr>
        <p:spPr>
          <a:xfrm>
            <a:off x="2307026" y="1217662"/>
            <a:ext cx="4760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99"/>
                </a:solidFill>
              </a:rPr>
              <a:t>Eighty six (87) E&amp;P companies </a:t>
            </a:r>
          </a:p>
        </p:txBody>
      </p:sp>
    </p:spTree>
    <p:extLst>
      <p:ext uri="{BB962C8B-B14F-4D97-AF65-F5344CB8AC3E}">
        <p14:creationId xmlns:p14="http://schemas.microsoft.com/office/powerpoint/2010/main" val="3103101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8359A5CD-EB00-49D4-A44D-22C99B9AE6B1}"/>
              </a:ext>
            </a:extLst>
          </p:cNvPr>
          <p:cNvSpPr/>
          <p:nvPr/>
        </p:nvSpPr>
        <p:spPr>
          <a:xfrm>
            <a:off x="2783748" y="1662106"/>
            <a:ext cx="4389120" cy="4114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D4AD306-D490-495C-9FAE-A50B71661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085" y="2067224"/>
            <a:ext cx="3749040" cy="348594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CCAD17F-5A9C-41C5-BB69-56E3C3AE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5-Year Performance: Upstream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FF348-2C1D-4499-915C-B9A6ACC898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C2E2-3750-4055-A8D2-971F7084FF3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9FB12-FB4A-4EC4-AADB-DB80C28B2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" y="1411131"/>
            <a:ext cx="2743200" cy="1849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0851B6-419A-4BE5-A9A9-762563131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049" y="1298906"/>
            <a:ext cx="2743200" cy="19620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95E442-1F5B-41A7-8ABD-82E64F4AB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1" y="4796244"/>
            <a:ext cx="2743200" cy="18428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03100B-5FCF-4F23-A831-C2746BD203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1688" y="4779083"/>
            <a:ext cx="2743200" cy="1830827"/>
          </a:xfrm>
          <a:prstGeom prst="rect">
            <a:avLst/>
          </a:prstGeom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B6C97749-2326-4718-86A9-E3D3DDBA5FF6}"/>
              </a:ext>
            </a:extLst>
          </p:cNvPr>
          <p:cNvSpPr/>
          <p:nvPr/>
        </p:nvSpPr>
        <p:spPr>
          <a:xfrm rot="-2700000">
            <a:off x="3009418" y="1956122"/>
            <a:ext cx="763929" cy="792162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80EDF1E0-7217-4D2B-8912-C99A357CB879}"/>
              </a:ext>
            </a:extLst>
          </p:cNvPr>
          <p:cNvSpPr/>
          <p:nvPr/>
        </p:nvSpPr>
        <p:spPr>
          <a:xfrm rot="8100000">
            <a:off x="6328052" y="4477147"/>
            <a:ext cx="763929" cy="792162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9A82CF98-4A18-4476-BAC6-5AC4D50C92EB}"/>
              </a:ext>
            </a:extLst>
          </p:cNvPr>
          <p:cNvSpPr/>
          <p:nvPr/>
        </p:nvSpPr>
        <p:spPr>
          <a:xfrm rot="13500000">
            <a:off x="2895046" y="4537481"/>
            <a:ext cx="763929" cy="792162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1D75D4B5-F57A-493C-B36B-8B2EBCA4FC76}"/>
              </a:ext>
            </a:extLst>
          </p:cNvPr>
          <p:cNvSpPr/>
          <p:nvPr/>
        </p:nvSpPr>
        <p:spPr>
          <a:xfrm rot="2700000">
            <a:off x="6249540" y="1997571"/>
            <a:ext cx="763929" cy="792162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C309F6C0-403D-48D0-B195-EBB22461275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346950" y="7085650"/>
            <a:ext cx="2311400" cy="212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 dirty="0">
              <a:solidFill>
                <a:srgbClr val="7F7F7F"/>
              </a:solidFill>
            </a:endParaRPr>
          </a:p>
        </p:txBody>
      </p:sp>
      <p:grpSp>
        <p:nvGrpSpPr>
          <p:cNvPr id="38915" name="Group 4">
            <a:extLst>
              <a:ext uri="{FF2B5EF4-FFF2-40B4-BE49-F238E27FC236}">
                <a16:creationId xmlns:a16="http://schemas.microsoft.com/office/drawing/2014/main" id="{66A100A9-A4FD-47B0-990A-59E32B94D717}"/>
              </a:ext>
            </a:extLst>
          </p:cNvPr>
          <p:cNvGrpSpPr>
            <a:grpSpLocks/>
          </p:cNvGrpSpPr>
          <p:nvPr/>
        </p:nvGrpSpPr>
        <p:grpSpPr bwMode="auto">
          <a:xfrm>
            <a:off x="33338" y="1808800"/>
            <a:ext cx="7248525" cy="4691100"/>
            <a:chOff x="2365322" y="764378"/>
            <a:chExt cx="6630495" cy="4974411"/>
          </a:xfrm>
        </p:grpSpPr>
        <p:sp>
          <p:nvSpPr>
            <p:cNvPr id="38925" name="TextBox 46">
              <a:extLst>
                <a:ext uri="{FF2B5EF4-FFF2-40B4-BE49-F238E27FC236}">
                  <a16:creationId xmlns:a16="http://schemas.microsoft.com/office/drawing/2014/main" id="{F7F5EA92-CB69-4F48-ACB6-5F652984A6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9776" y="5412424"/>
              <a:ext cx="532570" cy="3263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4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2019</a:t>
              </a:r>
            </a:p>
          </p:txBody>
        </p:sp>
        <p:sp>
          <p:nvSpPr>
            <p:cNvPr id="38926" name="TextBox 46">
              <a:extLst>
                <a:ext uri="{FF2B5EF4-FFF2-40B4-BE49-F238E27FC236}">
                  <a16:creationId xmlns:a16="http://schemas.microsoft.com/office/drawing/2014/main" id="{4603D1BA-A715-42C5-BB8C-ADA1EB96BF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6381" y="2496664"/>
              <a:ext cx="624681" cy="3079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8.06</a:t>
              </a:r>
            </a:p>
          </p:txBody>
        </p:sp>
        <p:sp>
          <p:nvSpPr>
            <p:cNvPr id="38927" name="TextBox 46">
              <a:extLst>
                <a:ext uri="{FF2B5EF4-FFF2-40B4-BE49-F238E27FC236}">
                  <a16:creationId xmlns:a16="http://schemas.microsoft.com/office/drawing/2014/main" id="{9B9B47A0-296E-47AF-9EF3-AD9059DBEB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6381" y="2188689"/>
              <a:ext cx="624682" cy="3079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7.43</a:t>
              </a:r>
            </a:p>
          </p:txBody>
        </p:sp>
        <p:sp>
          <p:nvSpPr>
            <p:cNvPr id="38928" name="TextBox 46">
              <a:extLst>
                <a:ext uri="{FF2B5EF4-FFF2-40B4-BE49-F238E27FC236}">
                  <a16:creationId xmlns:a16="http://schemas.microsoft.com/office/drawing/2014/main" id="{7C96F33A-124E-49DF-833B-973DAAB35C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5112" y="1880714"/>
              <a:ext cx="615950" cy="3079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8.24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ACB59A-E77A-4AF9-AE97-3E38E3CEDEBB}"/>
                </a:ext>
              </a:extLst>
            </p:cNvPr>
            <p:cNvSpPr txBox="1"/>
            <p:nvPr/>
          </p:nvSpPr>
          <p:spPr bwMode="auto">
            <a:xfrm>
              <a:off x="7029612" y="2158212"/>
              <a:ext cx="895973" cy="3063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1400" b="1" dirty="0">
                  <a:latin typeface="Arial" panose="020B0604020202020204" pitchFamily="34" charset="0"/>
                </a:rPr>
                <a:t>BSCFD</a:t>
              </a:r>
              <a:endParaRPr lang="en-GB" sz="1463" b="1" dirty="0">
                <a:latin typeface="Arial" panose="020B0604020202020204" pitchFamily="34" charset="0"/>
              </a:endParaRPr>
            </a:p>
          </p:txBody>
        </p:sp>
        <p:sp>
          <p:nvSpPr>
            <p:cNvPr id="38930" name="TextBox 46">
              <a:extLst>
                <a:ext uri="{FF2B5EF4-FFF2-40B4-BE49-F238E27FC236}">
                  <a16:creationId xmlns:a16="http://schemas.microsoft.com/office/drawing/2014/main" id="{9CE2C1B9-ECC4-46F1-A974-6A3DA9F34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6181" y="1394611"/>
              <a:ext cx="585787" cy="3263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4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201</a:t>
              </a:r>
            </a:p>
          </p:txBody>
        </p:sp>
        <p:sp>
          <p:nvSpPr>
            <p:cNvPr id="38931" name="TextBox 46">
              <a:extLst>
                <a:ext uri="{FF2B5EF4-FFF2-40B4-BE49-F238E27FC236}">
                  <a16:creationId xmlns:a16="http://schemas.microsoft.com/office/drawing/2014/main" id="{A41FFE3D-4DC2-495C-A3BB-82C1D8C5D7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6181" y="1072353"/>
              <a:ext cx="585787" cy="32636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4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199</a:t>
              </a:r>
            </a:p>
          </p:txBody>
        </p:sp>
        <p:sp>
          <p:nvSpPr>
            <p:cNvPr id="38932" name="TextBox 46">
              <a:extLst>
                <a:ext uri="{FF2B5EF4-FFF2-40B4-BE49-F238E27FC236}">
                  <a16:creationId xmlns:a16="http://schemas.microsoft.com/office/drawing/2014/main" id="{68D8DF0A-DC9E-49AB-9EBD-BA53DA3DF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4119" y="764378"/>
              <a:ext cx="577849" cy="32636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4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192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5BF84C1-BA9D-4481-B72E-F72F43E49FA2}"/>
                </a:ext>
              </a:extLst>
            </p:cNvPr>
            <p:cNvSpPr txBox="1"/>
            <p:nvPr/>
          </p:nvSpPr>
          <p:spPr bwMode="auto">
            <a:xfrm>
              <a:off x="6865520" y="1085903"/>
              <a:ext cx="895974" cy="3181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 b="1" dirty="0">
                  <a:latin typeface="Arial" panose="020B0604020202020204" pitchFamily="34" charset="0"/>
                </a:rPr>
                <a:t>TCF</a:t>
              </a:r>
              <a:endParaRPr lang="en-GB" sz="1463" b="1" dirty="0">
                <a:latin typeface="Arial" panose="020B0604020202020204" pitchFamily="34" charset="0"/>
              </a:endParaRPr>
            </a:p>
          </p:txBody>
        </p:sp>
        <p:sp>
          <p:nvSpPr>
            <p:cNvPr id="38934" name="TextBox 46">
              <a:extLst>
                <a:ext uri="{FF2B5EF4-FFF2-40B4-BE49-F238E27FC236}">
                  <a16:creationId xmlns:a16="http://schemas.microsoft.com/office/drawing/2014/main" id="{4BBDAA29-4C5E-4A57-9D8E-2DE405459E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5281" y="5412424"/>
              <a:ext cx="595162" cy="32636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4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2017</a:t>
              </a:r>
            </a:p>
          </p:txBody>
        </p:sp>
        <p:sp>
          <p:nvSpPr>
            <p:cNvPr id="38935" name="TextBox 46">
              <a:extLst>
                <a:ext uri="{FF2B5EF4-FFF2-40B4-BE49-F238E27FC236}">
                  <a16:creationId xmlns:a16="http://schemas.microsoft.com/office/drawing/2014/main" id="{ED138790-3FB7-4C34-9674-E646098EB5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648" y="5412424"/>
              <a:ext cx="582377" cy="32636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4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2018</a:t>
              </a:r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4D8F6B2-CD55-47E3-A319-CD0C40DA7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253" y="967546"/>
              <a:ext cx="1291341" cy="533756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GB" sz="1056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Gas Reserves</a:t>
              </a:r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0C69C400-2B5C-4E62-8476-9FEC163C2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253" y="2094885"/>
              <a:ext cx="1291341" cy="533755"/>
            </a:xfrm>
            <a:prstGeom prst="rect">
              <a:avLst/>
            </a:prstGeom>
            <a:solidFill>
              <a:srgbClr val="0579CC"/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GB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Gas Production</a:t>
              </a: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4AB144A2-6212-48C8-B36D-90D4282F4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4614" y="3123619"/>
              <a:ext cx="1153296" cy="498692"/>
            </a:xfrm>
            <a:prstGeom prst="rect">
              <a:avLst/>
            </a:prstGeom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GB" sz="1463" dirty="0">
                  <a:solidFill>
                    <a:srgbClr val="FFFFFF"/>
                  </a:solidFill>
                  <a:cs typeface="Arial" pitchFamily="34" charset="0"/>
                </a:rPr>
                <a:t>Export Market</a:t>
              </a:r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AA89D366-AD5C-4B81-BA77-E25E661A4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3105" y="3123619"/>
              <a:ext cx="1379508" cy="49869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GB" sz="1463" dirty="0">
                  <a:solidFill>
                    <a:srgbClr val="FFFFFF"/>
                  </a:solidFill>
                  <a:cs typeface="Arial" pitchFamily="34" charset="0"/>
                </a:rPr>
                <a:t>Domestic Market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C3A0B5F-B768-4BAD-9188-801634E21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253" y="3123619"/>
              <a:ext cx="1379508" cy="49869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GB" sz="1463" dirty="0">
                  <a:solidFill>
                    <a:srgbClr val="FFFFFF"/>
                  </a:solidFill>
                  <a:cs typeface="Arial" pitchFamily="34" charset="0"/>
                </a:rPr>
                <a:t>Field/Plant Use</a:t>
              </a: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34AE5322-99D5-4B2A-A75F-F228F87B1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7401" y="3128982"/>
              <a:ext cx="1379508" cy="49869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GB" sz="1463" dirty="0">
                  <a:solidFill>
                    <a:srgbClr val="FFFFFF"/>
                  </a:solidFill>
                  <a:cs typeface="Arial" pitchFamily="34" charset="0"/>
                </a:rPr>
                <a:t>Flare</a:t>
              </a: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98C8A00F-79DD-4DB7-8C46-C6A00CCFA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4614" y="3812485"/>
              <a:ext cx="1153296" cy="49869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GB" sz="10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LNG / WAGP</a:t>
              </a:r>
              <a:endParaRPr lang="en-GB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2B5CCE3D-6500-485C-A350-0381A0E45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3105" y="3831713"/>
              <a:ext cx="1352076" cy="49869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GB" sz="10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POWER / </a:t>
              </a:r>
            </a:p>
            <a:p>
              <a:pPr algn="ctr" eaLnBrk="1" hangingPunct="1">
                <a:defRPr/>
              </a:pPr>
              <a:r>
                <a:rPr lang="en-GB" sz="10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INDUSTRIAL/ </a:t>
              </a:r>
            </a:p>
            <a:p>
              <a:pPr algn="ctr" eaLnBrk="1" hangingPunct="1">
                <a:defRPr/>
              </a:pPr>
              <a:r>
                <a:rPr lang="en-GB" sz="10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COMMERCIAL</a:t>
              </a:r>
              <a:endParaRPr lang="en-GB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03624535-ED24-43A2-AADF-22C1FFF8C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253" y="3831713"/>
              <a:ext cx="1379508" cy="49869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GB" sz="10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FUEL/</a:t>
              </a:r>
            </a:p>
            <a:p>
              <a:pPr algn="ctr" eaLnBrk="1" hangingPunct="1">
                <a:defRPr/>
              </a:pPr>
              <a:r>
                <a:rPr lang="en-GB" sz="10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GAS LIFT/</a:t>
              </a:r>
            </a:p>
            <a:p>
              <a:pPr algn="ctr" eaLnBrk="1" hangingPunct="1">
                <a:defRPr/>
              </a:pPr>
              <a:r>
                <a:rPr lang="en-GB" sz="10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RE-INJECTION</a:t>
              </a:r>
              <a:endParaRPr lang="en-GB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47">
              <a:extLst>
                <a:ext uri="{FF2B5EF4-FFF2-40B4-BE49-F238E27FC236}">
                  <a16:creationId xmlns:a16="http://schemas.microsoft.com/office/drawing/2014/main" id="{E94C144C-7CED-47D5-9346-487899083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5817" y="4789327"/>
              <a:ext cx="455974" cy="25418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056" dirty="0">
                  <a:solidFill>
                    <a:srgbClr val="000000"/>
                  </a:solidFill>
                  <a:latin typeface="Arial" panose="020B0604020202020204" pitchFamily="34" charset="0"/>
                </a:rPr>
                <a:t>10%</a:t>
              </a:r>
            </a:p>
          </p:txBody>
        </p:sp>
        <p:sp>
          <p:nvSpPr>
            <p:cNvPr id="27" name="TextBox 47">
              <a:extLst>
                <a:ext uri="{FF2B5EF4-FFF2-40B4-BE49-F238E27FC236}">
                  <a16:creationId xmlns:a16="http://schemas.microsoft.com/office/drawing/2014/main" id="{62F49150-0D95-4267-A0B7-29A17C002F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5652" y="4789327"/>
              <a:ext cx="347062" cy="2710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1056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dirty="0"/>
                <a:t>9%</a:t>
              </a:r>
            </a:p>
          </p:txBody>
        </p:sp>
        <p:sp>
          <p:nvSpPr>
            <p:cNvPr id="28" name="TextBox 47">
              <a:extLst>
                <a:ext uri="{FF2B5EF4-FFF2-40B4-BE49-F238E27FC236}">
                  <a16:creationId xmlns:a16="http://schemas.microsoft.com/office/drawing/2014/main" id="{0AE0E201-DC92-4A8D-96A5-0F33EE56AC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8391" y="4785960"/>
              <a:ext cx="455974" cy="2558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056" dirty="0">
                  <a:solidFill>
                    <a:srgbClr val="000000"/>
                  </a:solidFill>
                  <a:latin typeface="Arial" panose="020B0604020202020204" pitchFamily="34" charset="0"/>
                </a:rPr>
                <a:t>33%</a:t>
              </a:r>
            </a:p>
          </p:txBody>
        </p:sp>
        <p:sp>
          <p:nvSpPr>
            <p:cNvPr id="29" name="TextBox 47">
              <a:extLst>
                <a:ext uri="{FF2B5EF4-FFF2-40B4-BE49-F238E27FC236}">
                  <a16:creationId xmlns:a16="http://schemas.microsoft.com/office/drawing/2014/main" id="{7C60FFD7-FECA-49C9-997A-BD36240D2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9051" y="4785960"/>
              <a:ext cx="329637" cy="24072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056" dirty="0">
                  <a:solidFill>
                    <a:srgbClr val="000000"/>
                  </a:solidFill>
                  <a:latin typeface="Arial" panose="020B0604020202020204" pitchFamily="34" charset="0"/>
                </a:rPr>
                <a:t>30%</a:t>
              </a:r>
            </a:p>
          </p:txBody>
        </p:sp>
        <p:sp>
          <p:nvSpPr>
            <p:cNvPr id="30" name="TextBox 47">
              <a:extLst>
                <a:ext uri="{FF2B5EF4-FFF2-40B4-BE49-F238E27FC236}">
                  <a16:creationId xmlns:a16="http://schemas.microsoft.com/office/drawing/2014/main" id="{8756FCAF-AA4A-41AC-A400-41EE8FEC2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2088" y="4785960"/>
              <a:ext cx="416765" cy="2710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1056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dirty="0"/>
                <a:t>33%</a:t>
              </a:r>
            </a:p>
          </p:txBody>
        </p:sp>
        <p:sp>
          <p:nvSpPr>
            <p:cNvPr id="31" name="TextBox 47">
              <a:extLst>
                <a:ext uri="{FF2B5EF4-FFF2-40B4-BE49-F238E27FC236}">
                  <a16:creationId xmlns:a16="http://schemas.microsoft.com/office/drawing/2014/main" id="{DAC53297-CA05-4DB7-8F73-2E2AF5C3E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9678" y="4785960"/>
              <a:ext cx="455974" cy="2558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056" dirty="0">
                  <a:solidFill>
                    <a:srgbClr val="000000"/>
                  </a:solidFill>
                  <a:latin typeface="Arial" panose="020B0604020202020204" pitchFamily="34" charset="0"/>
                </a:rPr>
                <a:t>16%</a:t>
              </a:r>
            </a:p>
          </p:txBody>
        </p:sp>
        <p:sp>
          <p:nvSpPr>
            <p:cNvPr id="32" name="TextBox 47">
              <a:extLst>
                <a:ext uri="{FF2B5EF4-FFF2-40B4-BE49-F238E27FC236}">
                  <a16:creationId xmlns:a16="http://schemas.microsoft.com/office/drawing/2014/main" id="{F7B17A66-0AE1-4129-B763-2194ADCFF4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7896" y="4785960"/>
              <a:ext cx="454522" cy="2558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056" dirty="0">
                  <a:solidFill>
                    <a:srgbClr val="000000"/>
                  </a:solidFill>
                  <a:latin typeface="Arial" panose="020B0604020202020204" pitchFamily="34" charset="0"/>
                </a:rPr>
                <a:t>17%</a:t>
              </a:r>
            </a:p>
          </p:txBody>
        </p:sp>
        <p:sp>
          <p:nvSpPr>
            <p:cNvPr id="33" name="TextBox 47">
              <a:extLst>
                <a:ext uri="{FF2B5EF4-FFF2-40B4-BE49-F238E27FC236}">
                  <a16:creationId xmlns:a16="http://schemas.microsoft.com/office/drawing/2014/main" id="{5D45DBFC-5570-44C8-9039-FD7573D49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4662" y="4785960"/>
              <a:ext cx="455974" cy="25587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1056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dirty="0"/>
                <a:t>17%</a:t>
              </a:r>
            </a:p>
          </p:txBody>
        </p:sp>
        <p:sp>
          <p:nvSpPr>
            <p:cNvPr id="34" name="TextBox 47">
              <a:extLst>
                <a:ext uri="{FF2B5EF4-FFF2-40B4-BE49-F238E27FC236}">
                  <a16:creationId xmlns:a16="http://schemas.microsoft.com/office/drawing/2014/main" id="{B058EB4C-B6D0-429E-8D0F-4425A2C67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5322" y="4785960"/>
              <a:ext cx="455974" cy="2558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056" dirty="0">
                  <a:solidFill>
                    <a:srgbClr val="000000"/>
                  </a:solidFill>
                  <a:latin typeface="Arial" panose="020B0604020202020204" pitchFamily="34" charset="0"/>
                </a:rPr>
                <a:t>40%</a:t>
              </a:r>
            </a:p>
          </p:txBody>
        </p:sp>
        <p:sp>
          <p:nvSpPr>
            <p:cNvPr id="35" name="TextBox 47">
              <a:extLst>
                <a:ext uri="{FF2B5EF4-FFF2-40B4-BE49-F238E27FC236}">
                  <a16:creationId xmlns:a16="http://schemas.microsoft.com/office/drawing/2014/main" id="{EEF204F1-8758-496F-86AE-C7F5C35A22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3540" y="4785960"/>
              <a:ext cx="454521" cy="2558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056" dirty="0">
                  <a:solidFill>
                    <a:srgbClr val="000000"/>
                  </a:solidFill>
                  <a:latin typeface="Arial" panose="020B0604020202020204" pitchFamily="34" charset="0"/>
                </a:rPr>
                <a:t>43%</a:t>
              </a:r>
            </a:p>
          </p:txBody>
        </p:sp>
        <p:sp>
          <p:nvSpPr>
            <p:cNvPr id="36" name="TextBox 47">
              <a:extLst>
                <a:ext uri="{FF2B5EF4-FFF2-40B4-BE49-F238E27FC236}">
                  <a16:creationId xmlns:a16="http://schemas.microsoft.com/office/drawing/2014/main" id="{37CDE8A5-8712-4977-A7AE-E5D72C42D8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9678" y="4785960"/>
              <a:ext cx="329637" cy="2407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1056" dirty="0"/>
                <a:t>41%</a:t>
              </a:r>
            </a:p>
          </p:txBody>
        </p:sp>
        <p:sp>
          <p:nvSpPr>
            <p:cNvPr id="37" name="TextBox 47">
              <a:extLst>
                <a:ext uri="{FF2B5EF4-FFF2-40B4-BE49-F238E27FC236}">
                  <a16:creationId xmlns:a16="http://schemas.microsoft.com/office/drawing/2014/main" id="{ACCE348B-5183-499C-807D-262465E48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0503" y="4785960"/>
              <a:ext cx="455974" cy="2558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056" dirty="0">
                  <a:solidFill>
                    <a:srgbClr val="000000"/>
                  </a:solidFill>
                  <a:latin typeface="Arial" panose="020B0604020202020204" pitchFamily="34" charset="0"/>
                </a:rPr>
                <a:t>11%</a:t>
              </a:r>
            </a:p>
          </p:txBody>
        </p:sp>
        <p:sp>
          <p:nvSpPr>
            <p:cNvPr id="38" name="Arrow: Down 37">
              <a:extLst>
                <a:ext uri="{FF2B5EF4-FFF2-40B4-BE49-F238E27FC236}">
                  <a16:creationId xmlns:a16="http://schemas.microsoft.com/office/drawing/2014/main" id="{92DDBE7C-39EB-4BF2-A30A-A1459EAF729C}"/>
                </a:ext>
              </a:extLst>
            </p:cNvPr>
            <p:cNvSpPr/>
            <p:nvPr/>
          </p:nvSpPr>
          <p:spPr>
            <a:xfrm>
              <a:off x="3010074" y="4329765"/>
              <a:ext cx="46469" cy="45619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BA038C83-6229-439A-A085-53A9A423C2D6}"/>
                </a:ext>
              </a:extLst>
            </p:cNvPr>
            <p:cNvSpPr/>
            <p:nvPr/>
          </p:nvSpPr>
          <p:spPr>
            <a:xfrm>
              <a:off x="4775883" y="4329765"/>
              <a:ext cx="46469" cy="45619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0" name="Arrow: Down 39">
              <a:extLst>
                <a:ext uri="{FF2B5EF4-FFF2-40B4-BE49-F238E27FC236}">
                  <a16:creationId xmlns:a16="http://schemas.microsoft.com/office/drawing/2014/main" id="{3D36CDFB-3545-4616-B322-9C7EA00138CD}"/>
                </a:ext>
              </a:extLst>
            </p:cNvPr>
            <p:cNvSpPr/>
            <p:nvPr/>
          </p:nvSpPr>
          <p:spPr>
            <a:xfrm>
              <a:off x="6486510" y="4329765"/>
              <a:ext cx="45016" cy="45619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1" name="Arrow: Down 40">
              <a:extLst>
                <a:ext uri="{FF2B5EF4-FFF2-40B4-BE49-F238E27FC236}">
                  <a16:creationId xmlns:a16="http://schemas.microsoft.com/office/drawing/2014/main" id="{B853BB9E-1134-4EFD-9C72-EB9BC2B722A7}"/>
                </a:ext>
              </a:extLst>
            </p:cNvPr>
            <p:cNvSpPr/>
            <p:nvPr/>
          </p:nvSpPr>
          <p:spPr>
            <a:xfrm>
              <a:off x="3010074" y="3637898"/>
              <a:ext cx="46469" cy="17507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2" name="Arrow: Down 41">
              <a:extLst>
                <a:ext uri="{FF2B5EF4-FFF2-40B4-BE49-F238E27FC236}">
                  <a16:creationId xmlns:a16="http://schemas.microsoft.com/office/drawing/2014/main" id="{6047B496-00C1-44DE-BE24-3E2AFADBC03E}"/>
                </a:ext>
              </a:extLst>
            </p:cNvPr>
            <p:cNvSpPr/>
            <p:nvPr/>
          </p:nvSpPr>
          <p:spPr>
            <a:xfrm>
              <a:off x="4796213" y="3639581"/>
              <a:ext cx="45016" cy="17507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3" name="Arrow: Down 42">
              <a:extLst>
                <a:ext uri="{FF2B5EF4-FFF2-40B4-BE49-F238E27FC236}">
                  <a16:creationId xmlns:a16="http://schemas.microsoft.com/office/drawing/2014/main" id="{4D439F3D-DFD7-4323-9832-876C68D3A27A}"/>
                </a:ext>
              </a:extLst>
            </p:cNvPr>
            <p:cNvSpPr/>
            <p:nvPr/>
          </p:nvSpPr>
          <p:spPr>
            <a:xfrm>
              <a:off x="6486510" y="3626114"/>
              <a:ext cx="45016" cy="17338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4" name="Arrow: Down 43">
              <a:extLst>
                <a:ext uri="{FF2B5EF4-FFF2-40B4-BE49-F238E27FC236}">
                  <a16:creationId xmlns:a16="http://schemas.microsoft.com/office/drawing/2014/main" id="{AEDFE26D-62BB-446D-96E0-65B840D6965B}"/>
                </a:ext>
              </a:extLst>
            </p:cNvPr>
            <p:cNvSpPr/>
            <p:nvPr/>
          </p:nvSpPr>
          <p:spPr>
            <a:xfrm>
              <a:off x="5740107" y="1631316"/>
              <a:ext cx="45016" cy="3417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5" name="Arrow: Down 44">
              <a:extLst>
                <a:ext uri="{FF2B5EF4-FFF2-40B4-BE49-F238E27FC236}">
                  <a16:creationId xmlns:a16="http://schemas.microsoft.com/office/drawing/2014/main" id="{62AAAEA4-DCEA-4AEB-873B-8AECE1D7EE68}"/>
                </a:ext>
              </a:extLst>
            </p:cNvPr>
            <p:cNvSpPr/>
            <p:nvPr/>
          </p:nvSpPr>
          <p:spPr>
            <a:xfrm>
              <a:off x="3056543" y="2949398"/>
              <a:ext cx="45016" cy="14982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6" name="Arrow: Down 45">
              <a:extLst>
                <a:ext uri="{FF2B5EF4-FFF2-40B4-BE49-F238E27FC236}">
                  <a16:creationId xmlns:a16="http://schemas.microsoft.com/office/drawing/2014/main" id="{39D74AD2-B4AB-47E4-ABB6-4FF721A3322B}"/>
                </a:ext>
              </a:extLst>
            </p:cNvPr>
            <p:cNvSpPr/>
            <p:nvPr/>
          </p:nvSpPr>
          <p:spPr>
            <a:xfrm>
              <a:off x="4815091" y="2944348"/>
              <a:ext cx="46469" cy="1498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7" name="Arrow: Down 46">
              <a:extLst>
                <a:ext uri="{FF2B5EF4-FFF2-40B4-BE49-F238E27FC236}">
                  <a16:creationId xmlns:a16="http://schemas.microsoft.com/office/drawing/2014/main" id="{55963338-6D2A-4E3F-91CF-37627A3F2328}"/>
                </a:ext>
              </a:extLst>
            </p:cNvPr>
            <p:cNvSpPr/>
            <p:nvPr/>
          </p:nvSpPr>
          <p:spPr>
            <a:xfrm>
              <a:off x="6489414" y="2947715"/>
              <a:ext cx="46469" cy="1498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8" name="Arrow: Down 47">
              <a:extLst>
                <a:ext uri="{FF2B5EF4-FFF2-40B4-BE49-F238E27FC236}">
                  <a16:creationId xmlns:a16="http://schemas.microsoft.com/office/drawing/2014/main" id="{9B879FF3-C80E-41DE-83CC-4BDE125529EB}"/>
                </a:ext>
              </a:extLst>
            </p:cNvPr>
            <p:cNvSpPr/>
            <p:nvPr/>
          </p:nvSpPr>
          <p:spPr>
            <a:xfrm>
              <a:off x="8322022" y="2944348"/>
              <a:ext cx="45016" cy="1498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9" name="Arrow: Down 48">
              <a:extLst>
                <a:ext uri="{FF2B5EF4-FFF2-40B4-BE49-F238E27FC236}">
                  <a16:creationId xmlns:a16="http://schemas.microsoft.com/office/drawing/2014/main" id="{D9119481-549F-49EA-B847-0850A157C0A8}"/>
                </a:ext>
              </a:extLst>
            </p:cNvPr>
            <p:cNvSpPr/>
            <p:nvPr/>
          </p:nvSpPr>
          <p:spPr>
            <a:xfrm>
              <a:off x="5722682" y="2722143"/>
              <a:ext cx="46469" cy="1515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38C6257-FF5C-4DA3-BA3C-CE1DA6D85241}"/>
                </a:ext>
              </a:extLst>
            </p:cNvPr>
            <p:cNvCxnSpPr/>
            <p:nvPr/>
          </p:nvCxnSpPr>
          <p:spPr>
            <a:xfrm flipV="1">
              <a:off x="3063803" y="2944348"/>
              <a:ext cx="5265479" cy="5050"/>
            </a:xfrm>
            <a:prstGeom prst="line">
              <a:avLst/>
            </a:prstGeom>
            <a:ln w="28575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25">
              <a:extLst>
                <a:ext uri="{FF2B5EF4-FFF2-40B4-BE49-F238E27FC236}">
                  <a16:creationId xmlns:a16="http://schemas.microsoft.com/office/drawing/2014/main" id="{AA667294-C1FE-4801-8FCD-1514460BC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6309" y="3822651"/>
              <a:ext cx="1379508" cy="49869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GB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FLARE</a:t>
              </a:r>
            </a:p>
          </p:txBody>
        </p:sp>
        <p:sp>
          <p:nvSpPr>
            <p:cNvPr id="52" name="Arrow: Down 101">
              <a:extLst>
                <a:ext uri="{FF2B5EF4-FFF2-40B4-BE49-F238E27FC236}">
                  <a16:creationId xmlns:a16="http://schemas.microsoft.com/office/drawing/2014/main" id="{138EAB0C-1E46-43DB-8544-5B80C6323542}"/>
                </a:ext>
              </a:extLst>
            </p:cNvPr>
            <p:cNvSpPr/>
            <p:nvPr/>
          </p:nvSpPr>
          <p:spPr>
            <a:xfrm>
              <a:off x="8246510" y="4321348"/>
              <a:ext cx="46469" cy="4561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3" name="Arrow: Down 104">
              <a:extLst>
                <a:ext uri="{FF2B5EF4-FFF2-40B4-BE49-F238E27FC236}">
                  <a16:creationId xmlns:a16="http://schemas.microsoft.com/office/drawing/2014/main" id="{1EB7100E-9D23-4578-B0DD-BDA5F4FD2190}"/>
                </a:ext>
              </a:extLst>
            </p:cNvPr>
            <p:cNvSpPr/>
            <p:nvPr/>
          </p:nvSpPr>
          <p:spPr>
            <a:xfrm>
              <a:off x="8247962" y="3616014"/>
              <a:ext cx="45017" cy="17507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pic>
        <p:nvPicPr>
          <p:cNvPr id="38916" name="Picture 53">
            <a:extLst>
              <a:ext uri="{FF2B5EF4-FFF2-40B4-BE49-F238E27FC236}">
                <a16:creationId xmlns:a16="http://schemas.microsoft.com/office/drawing/2014/main" id="{172B87AE-6C3E-4E26-9D19-1EC0B383D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775463"/>
            <a:ext cx="2546350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55">
            <a:extLst>
              <a:ext uri="{FF2B5EF4-FFF2-40B4-BE49-F238E27FC236}">
                <a16:creationId xmlns:a16="http://schemas.microsoft.com/office/drawing/2014/main" id="{FAE990CF-417D-4F2D-9F2A-93DB3102E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56" y="619779"/>
            <a:ext cx="84804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300"/>
              </a:lnSpc>
            </a:pPr>
            <a:r>
              <a:rPr lang="en-GB" altLang="en-US" sz="3200" b="1" dirty="0">
                <a:solidFill>
                  <a:schemeClr val="bg1"/>
                </a:solidFill>
              </a:rPr>
              <a:t>The Nigerian Gas Sector – A Dashboard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38918" name="TextBox 46">
            <a:extLst>
              <a:ext uri="{FF2B5EF4-FFF2-40B4-BE49-F238E27FC236}">
                <a16:creationId xmlns:a16="http://schemas.microsoft.com/office/drawing/2014/main" id="{ADC25E13-4D1A-41E9-82BD-E17A911AA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275" y="1872300"/>
            <a:ext cx="576263" cy="5222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201  TCF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B7E4F95-15DD-4B0E-A0ED-A0734A507F68}"/>
              </a:ext>
            </a:extLst>
          </p:cNvPr>
          <p:cNvSpPr txBox="1"/>
          <p:nvPr/>
        </p:nvSpPr>
        <p:spPr>
          <a:xfrm>
            <a:off x="7570009" y="4268819"/>
            <a:ext cx="2283543" cy="2308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1600" b="1" dirty="0">
                <a:solidFill>
                  <a:srgbClr val="000099"/>
                </a:solidFill>
              </a:rPr>
              <a:t>The Fundamentals for Nigeria’s gas development are Strong. The National Gas Policy, Gas Commercialization &amp; Network Code will help unleash its Hidden Potentials</a:t>
            </a:r>
          </a:p>
        </p:txBody>
      </p:sp>
      <p:sp>
        <p:nvSpPr>
          <p:cNvPr id="60" name="TextBox 46">
            <a:extLst>
              <a:ext uri="{FF2B5EF4-FFF2-40B4-BE49-F238E27FC236}">
                <a16:creationId xmlns:a16="http://schemas.microsoft.com/office/drawing/2014/main" id="{AB0520AE-FE42-43D4-8328-3F8EBAFF9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2780350"/>
            <a:ext cx="585787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??? TCF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55890B-921B-41EC-998A-CE64BD749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927" y="1386424"/>
            <a:ext cx="3108960" cy="253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78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220F6E-C4BD-4A0C-8390-3172E9108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Investment Opportunities Enabler: Crude Oil Price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A7759-07AE-464E-987D-A974193FE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C2E2-3750-4055-A8D2-971F7084FF3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7DF55D-6B3C-4FEC-9EDA-DAE65B95A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362"/>
            <a:ext cx="2560320" cy="1920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0DADD5-FB60-4D39-83FE-3E274C15D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470" y="1339506"/>
            <a:ext cx="2468880" cy="1483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FD13CB-C026-413C-B8AF-ADD297D20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50218"/>
            <a:ext cx="2560320" cy="19168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CD9F5E-248D-439E-AE44-D4E823AC1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120" y="5069239"/>
            <a:ext cx="2468880" cy="14839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66312A-1E7F-4BA9-80CC-185C77C03D28}"/>
              </a:ext>
            </a:extLst>
          </p:cNvPr>
          <p:cNvSpPr txBox="1"/>
          <p:nvPr/>
        </p:nvSpPr>
        <p:spPr>
          <a:xfrm>
            <a:off x="165099" y="3429000"/>
            <a:ext cx="2115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Opportunities in well operations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3CE4E0-97B7-4CE2-A9D5-CFDD72D6B4B7}"/>
              </a:ext>
            </a:extLst>
          </p:cNvPr>
          <p:cNvSpPr txBox="1"/>
          <p:nvPr/>
        </p:nvSpPr>
        <p:spPr>
          <a:xfrm>
            <a:off x="7148526" y="3433823"/>
            <a:ext cx="2757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The outlook presents even more opportunities in the future. Investor’s confidence largely dependent on oil price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DE90FD-38D2-40F6-99F5-6DFD45E0E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1249" y="3041865"/>
            <a:ext cx="4206240" cy="258187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3931338-7C63-4E6D-B8DD-774C409F7FD7}"/>
              </a:ext>
            </a:extLst>
          </p:cNvPr>
          <p:cNvSpPr/>
          <p:nvPr/>
        </p:nvSpPr>
        <p:spPr>
          <a:xfrm>
            <a:off x="3127090" y="1288691"/>
            <a:ext cx="31745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u="sng" dirty="0">
                <a:solidFill>
                  <a:prstClr val="black"/>
                </a:solidFill>
              </a:rPr>
              <a:t>Crude oil price benchmarks</a:t>
            </a:r>
            <a:r>
              <a:rPr lang="en-US" dirty="0">
                <a:solidFill>
                  <a:prstClr val="black"/>
                </a:solidFill>
              </a:rPr>
              <a:t>: Historical trends for </a:t>
            </a:r>
            <a:r>
              <a:rPr lang="en-US" b="1" dirty="0">
                <a:solidFill>
                  <a:srgbClr val="002060"/>
                </a:solidFill>
              </a:rPr>
              <a:t>West Texas Intermediate (WTI)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and</a:t>
            </a:r>
            <a:r>
              <a:rPr lang="en-US" b="1" dirty="0">
                <a:solidFill>
                  <a:srgbClr val="C00000"/>
                </a:solidFill>
              </a:rPr>
              <a:t> Brent Crude</a:t>
            </a:r>
            <a:endParaRPr lang="en-NG" b="1" dirty="0">
              <a:solidFill>
                <a:srgbClr val="C0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8E05AA-1CBB-45D4-9191-2A23689E0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4290339" y="2581784"/>
            <a:ext cx="609653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7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220F6E-C4BD-4A0C-8390-3172E9108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Opportunities Enabler: Production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A7759-07AE-464E-987D-A974193FE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C2E2-3750-4055-A8D2-971F7084FF31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82F3B7-E029-494B-AC55-0CE69506C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218426"/>
            <a:ext cx="4112531" cy="35661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EF1DD1-2B9C-4950-86EC-48F3A99FF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509712"/>
            <a:ext cx="4343400" cy="2619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23D4DD-068E-450E-AE06-F800D740A59D}"/>
              </a:ext>
            </a:extLst>
          </p:cNvPr>
          <p:cNvSpPr txBox="1"/>
          <p:nvPr/>
        </p:nvSpPr>
        <p:spPr>
          <a:xfrm>
            <a:off x="165100" y="5359124"/>
            <a:ext cx="5241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2060"/>
                </a:solidFill>
              </a:rPr>
              <a:t>Indigenous E &amp; P Companies have Increasingly Played Significant Role in this History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49778B59-A2B9-46F2-97DB-05B88DA60A6A}"/>
              </a:ext>
            </a:extLst>
          </p:cNvPr>
          <p:cNvSpPr/>
          <p:nvPr/>
        </p:nvSpPr>
        <p:spPr>
          <a:xfrm flipV="1">
            <a:off x="2284730" y="4664419"/>
            <a:ext cx="548640" cy="55693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A8E09C-02C3-48B9-97E7-8F2A897A5450}"/>
              </a:ext>
            </a:extLst>
          </p:cNvPr>
          <p:cNvSpPr txBox="1"/>
          <p:nvPr/>
        </p:nvSpPr>
        <p:spPr>
          <a:xfrm>
            <a:off x="4953000" y="1666318"/>
            <a:ext cx="4844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Significant increase in production from Deep water – 38% </a:t>
            </a:r>
          </a:p>
        </p:txBody>
      </p:sp>
    </p:spTree>
    <p:extLst>
      <p:ext uri="{BB962C8B-B14F-4D97-AF65-F5344CB8AC3E}">
        <p14:creationId xmlns:p14="http://schemas.microsoft.com/office/powerpoint/2010/main" val="748639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77F4EB-C226-4D52-8426-22D8318D3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Investment Opportunities Enabler: Field Development Plans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F8073-CF3C-4EA2-80E0-FD9DAECBD4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C2E2-3750-4055-A8D2-971F7084FF31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5CD44B-6A23-4216-A69D-D04B8E76C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651" y="4290275"/>
            <a:ext cx="1936073" cy="2560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85BE76-04C5-4EEF-9ECE-43F752C53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" y="1612546"/>
            <a:ext cx="7591425" cy="47339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2DEABE-12FC-45F5-B9F2-E30936B3567F}"/>
              </a:ext>
            </a:extLst>
          </p:cNvPr>
          <p:cNvSpPr/>
          <p:nvPr/>
        </p:nvSpPr>
        <p:spPr>
          <a:xfrm>
            <a:off x="7346950" y="1349792"/>
            <a:ext cx="25499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kern="0" dirty="0">
                <a:solidFill>
                  <a:srgbClr val="002060"/>
                </a:solidFill>
                <a:latin typeface="Arial"/>
                <a:ea typeface="ＭＳ Ｐゴシック" panose="020B0600070205080204" pitchFamily="34" charset="-128"/>
              </a:rPr>
              <a:t>Several Projects at Field Development Planning Stage present opportunities for Field studies and huge $Bn investment Opportunities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78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A8413B-720A-4795-AA3C-47BFD5FA9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Astronomical Increase in FDPs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1DF17-AFE0-4800-B19E-0B9DA12F32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CC2E2-3750-4055-A8D2-971F7084FF31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73DF1B-B6B5-4978-8512-EC10E0859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95" y="1440021"/>
            <a:ext cx="6047886" cy="48463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22AD1B-181C-4BCF-B515-31DBD77B1731}"/>
              </a:ext>
            </a:extLst>
          </p:cNvPr>
          <p:cNvSpPr txBox="1"/>
          <p:nvPr/>
        </p:nvSpPr>
        <p:spPr>
          <a:xfrm>
            <a:off x="6412781" y="1307939"/>
            <a:ext cx="3245569" cy="712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The numbers are also influenced largely by the crude oil price. 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With development comes huge investment opportunities in activities such as: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002060"/>
                </a:solidFill>
                <a:latin typeface="Calibri"/>
              </a:rPr>
              <a:t>Rig Supply and Leasing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500" b="1" dirty="0">
              <a:solidFill>
                <a:srgbClr val="002060"/>
              </a:solidFill>
              <a:latin typeface="Calibri"/>
            </a:endParaRP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002060"/>
                </a:solidFill>
                <a:latin typeface="Calibri"/>
              </a:rPr>
              <a:t>Drilling Services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500" b="1" dirty="0">
              <a:solidFill>
                <a:srgbClr val="002060"/>
              </a:solidFill>
              <a:latin typeface="Calibri"/>
            </a:endParaRP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002060"/>
                </a:solidFill>
                <a:latin typeface="Calibri"/>
              </a:rPr>
              <a:t>Allied Services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500" b="1" dirty="0">
              <a:solidFill>
                <a:srgbClr val="002060"/>
              </a:solidFill>
              <a:latin typeface="Calibri"/>
            </a:endParaRP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002060"/>
                </a:solidFill>
                <a:latin typeface="Calibri"/>
              </a:rPr>
              <a:t>Equipment Supplies        (Rigs, FPSOs, FSOs, EPF etc.)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500" b="1" dirty="0">
              <a:solidFill>
                <a:srgbClr val="002060"/>
              </a:solidFill>
              <a:latin typeface="Calibri"/>
            </a:endParaRP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b="1">
                <a:solidFill>
                  <a:srgbClr val="002060"/>
                </a:solidFill>
                <a:latin typeface="Calibri"/>
              </a:rPr>
              <a:t>Pipeline Construction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500" b="1" dirty="0">
              <a:solidFill>
                <a:srgbClr val="002060"/>
              </a:solidFill>
              <a:latin typeface="Calibri"/>
            </a:endParaRP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002060"/>
                </a:solidFill>
                <a:latin typeface="Calibri"/>
              </a:rPr>
              <a:t>Gas Processing Plants                      Partnership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500" b="1" dirty="0">
              <a:solidFill>
                <a:srgbClr val="002060"/>
              </a:solidFill>
              <a:latin typeface="Calibri"/>
            </a:endParaRP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002060"/>
                </a:solidFill>
                <a:latin typeface="Calibri"/>
              </a:rPr>
              <a:t>Operations &amp; Maintenance Services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2060"/>
              </a:solidFill>
              <a:latin typeface="Calibri"/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0766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38624</TotalTime>
  <Words>1102</Words>
  <Application>Microsoft Office PowerPoint</Application>
  <PresentationFormat>A4 Paper (210x297 mm)</PresentationFormat>
  <Paragraphs>271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Narrow</vt:lpstr>
      <vt:lpstr>Calibri</vt:lpstr>
      <vt:lpstr>Cambria Math</vt:lpstr>
      <vt:lpstr>Century Gothic</vt:lpstr>
      <vt:lpstr>Times New Roman</vt:lpstr>
      <vt:lpstr>Tw Cen MT</vt:lpstr>
      <vt:lpstr>Wingdings</vt:lpstr>
      <vt:lpstr>Theme1</vt:lpstr>
      <vt:lpstr> A Presentation at the NOG Conference &amp; Exhibition in Abuja, Nigeria 3rd July, 2019  By Enorense  Amadasu Deputy Director &amp; Head, Upstream Monitoring &amp; Regulation THE DEPARTMENT OF PETROLEUM RESOURCES (DPR) NIGERIAN OIL AND GAS REGULATORY AGENCY        </vt:lpstr>
      <vt:lpstr>PowerPoint Presentation</vt:lpstr>
      <vt:lpstr>Industry E&amp;P Active Players and Reserves</vt:lpstr>
      <vt:lpstr>5-Year Performance: Upstream Dashboard</vt:lpstr>
      <vt:lpstr>PowerPoint Presentation</vt:lpstr>
      <vt:lpstr>Investment Opportunities Enabler: Crude Oil Price</vt:lpstr>
      <vt:lpstr>Investment Opportunities Enabler: Production </vt:lpstr>
      <vt:lpstr>Investment Opportunities Enabler: Field Development Plans</vt:lpstr>
      <vt:lpstr>Astronomical Increase in FDPs</vt:lpstr>
      <vt:lpstr>Opportunities Across Upstream Value Chain</vt:lpstr>
      <vt:lpstr>Investment Opportunities in Deepwater</vt:lpstr>
      <vt:lpstr>Business Opportunities in FPSO Deployment</vt:lpstr>
      <vt:lpstr>Discoveries and Exploration Spends – Africa in Perspective</vt:lpstr>
      <vt:lpstr>Acreages Administration Across Africa </vt:lpstr>
      <vt:lpstr>Acreages Administration Across Africa (2)</vt:lpstr>
      <vt:lpstr>Acreages Administration Across Africa (3)</vt:lpstr>
      <vt:lpstr>Business Opportunities in Upstream Landscape</vt:lpstr>
      <vt:lpstr>  The Deals that Count                            &gt;&gt;&gt;&gt;The Hotspots Awaiting FIDs  1. </vt:lpstr>
      <vt:lpstr> Look Ahead?</vt:lpstr>
      <vt:lpstr>PowerPoint Presentation</vt:lpstr>
      <vt:lpstr>Growing Reserves and Boosting Production:                                                 --------DPR Strategy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A.M.ABBA</dc:creator>
  <cp:lastModifiedBy>Enorense Amadasu</cp:lastModifiedBy>
  <cp:revision>1124</cp:revision>
  <cp:lastPrinted>2012-11-21T15:13:38Z</cp:lastPrinted>
  <dcterms:created xsi:type="dcterms:W3CDTF">2012-06-27T08:46:45Z</dcterms:created>
  <dcterms:modified xsi:type="dcterms:W3CDTF">2019-07-03T09:27:24Z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3e72968-a733-4bf7-aea4-3c2d04a97618_Enabled">
    <vt:lpwstr>True</vt:lpwstr>
  </property>
  <property fmtid="{D5CDD505-2E9C-101B-9397-08002B2CF9AE}" pid="3" name="MSIP_Label_d3e72968-a733-4bf7-aea4-3c2d04a97618_SiteId">
    <vt:lpwstr>dde00ac9-104d-4c6f-af96-1adb1039445c</vt:lpwstr>
  </property>
  <property fmtid="{D5CDD505-2E9C-101B-9397-08002B2CF9AE}" pid="4" name="MSIP_Label_d3e72968-a733-4bf7-aea4-3c2d04a97618_Owner">
    <vt:lpwstr>onwunyili.c.c@dpr.gov.ng</vt:lpwstr>
  </property>
  <property fmtid="{D5CDD505-2E9C-101B-9397-08002B2CF9AE}" pid="5" name="MSIP_Label_d3e72968-a733-4bf7-aea4-3c2d04a97618_SetDate">
    <vt:lpwstr>2019-06-27T22:49:41.3027629Z</vt:lpwstr>
  </property>
  <property fmtid="{D5CDD505-2E9C-101B-9397-08002B2CF9AE}" pid="6" name="MSIP_Label_d3e72968-a733-4bf7-aea4-3c2d04a97618_Name">
    <vt:lpwstr>Public</vt:lpwstr>
  </property>
  <property fmtid="{D5CDD505-2E9C-101B-9397-08002B2CF9AE}" pid="7" name="MSIP_Label_d3e72968-a733-4bf7-aea4-3c2d04a97618_Application">
    <vt:lpwstr>Microsoft Azure Information Protection</vt:lpwstr>
  </property>
  <property fmtid="{D5CDD505-2E9C-101B-9397-08002B2CF9AE}" pid="8" name="MSIP_Label_d3e72968-a733-4bf7-aea4-3c2d04a97618_ActionId">
    <vt:lpwstr>99123ddb-b65e-445d-ae91-5fafdb1d6111</vt:lpwstr>
  </property>
  <property fmtid="{D5CDD505-2E9C-101B-9397-08002B2CF9AE}" pid="9" name="MSIP_Label_d3e72968-a733-4bf7-aea4-3c2d04a97618_Extended_MSFT_Method">
    <vt:lpwstr>Manual</vt:lpwstr>
  </property>
  <property fmtid="{D5CDD505-2E9C-101B-9397-08002B2CF9AE}" pid="10" name="Sensitivity">
    <vt:lpwstr>Public</vt:lpwstr>
  </property>
</Properties>
</file>